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charts/chart3.xml" ContentType="application/vnd.openxmlformats-officedocument.drawingml.chart+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8"/>
  </p:notesMasterIdLst>
  <p:sldIdLst>
    <p:sldId id="256" r:id="rId2"/>
    <p:sldId id="478" r:id="rId3"/>
    <p:sldId id="257" r:id="rId4"/>
    <p:sldId id="258" r:id="rId5"/>
    <p:sldId id="302" r:id="rId6"/>
    <p:sldId id="350" r:id="rId7"/>
    <p:sldId id="463" r:id="rId8"/>
    <p:sldId id="261" r:id="rId9"/>
    <p:sldId id="262" r:id="rId10"/>
    <p:sldId id="263" r:id="rId11"/>
    <p:sldId id="264" r:id="rId12"/>
    <p:sldId id="464" r:id="rId13"/>
    <p:sldId id="275"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 id="411" r:id="rId32"/>
    <p:sldId id="412" r:id="rId33"/>
    <p:sldId id="413" r:id="rId34"/>
    <p:sldId id="414" r:id="rId35"/>
    <p:sldId id="415" r:id="rId36"/>
    <p:sldId id="416" r:id="rId37"/>
    <p:sldId id="417" r:id="rId38"/>
    <p:sldId id="418" r:id="rId39"/>
    <p:sldId id="276" r:id="rId40"/>
    <p:sldId id="371" r:id="rId41"/>
    <p:sldId id="373" r:id="rId42"/>
    <p:sldId id="374" r:id="rId43"/>
    <p:sldId id="375" r:id="rId44"/>
    <p:sldId id="376" r:id="rId45"/>
    <p:sldId id="377" r:id="rId46"/>
    <p:sldId id="378" r:id="rId47"/>
    <p:sldId id="379" r:id="rId48"/>
    <p:sldId id="380" r:id="rId49"/>
    <p:sldId id="381" r:id="rId50"/>
    <p:sldId id="382" r:id="rId51"/>
    <p:sldId id="383" r:id="rId52"/>
    <p:sldId id="384" r:id="rId53"/>
    <p:sldId id="385" r:id="rId54"/>
    <p:sldId id="386" r:id="rId55"/>
    <p:sldId id="387" r:id="rId56"/>
    <p:sldId id="388" r:id="rId57"/>
    <p:sldId id="389" r:id="rId58"/>
    <p:sldId id="390" r:id="rId59"/>
    <p:sldId id="391" r:id="rId60"/>
    <p:sldId id="392" r:id="rId61"/>
    <p:sldId id="393" r:id="rId62"/>
    <p:sldId id="308" r:id="rId63"/>
    <p:sldId id="309" r:id="rId64"/>
    <p:sldId id="312" r:id="rId65"/>
    <p:sldId id="313" r:id="rId66"/>
    <p:sldId id="346" r:id="rId67"/>
    <p:sldId id="347" r:id="rId68"/>
    <p:sldId id="284" r:id="rId69"/>
    <p:sldId id="419" r:id="rId70"/>
    <p:sldId id="420" r:id="rId71"/>
    <p:sldId id="421" r:id="rId72"/>
    <p:sldId id="422" r:id="rId73"/>
    <p:sldId id="423" r:id="rId74"/>
    <p:sldId id="424" r:id="rId75"/>
    <p:sldId id="425" r:id="rId76"/>
    <p:sldId id="426" r:id="rId77"/>
    <p:sldId id="427" r:id="rId78"/>
    <p:sldId id="428" r:id="rId79"/>
    <p:sldId id="429" r:id="rId80"/>
    <p:sldId id="430" r:id="rId81"/>
    <p:sldId id="431" r:id="rId82"/>
    <p:sldId id="432" r:id="rId83"/>
    <p:sldId id="433" r:id="rId84"/>
    <p:sldId id="434" r:id="rId85"/>
    <p:sldId id="435" r:id="rId86"/>
    <p:sldId id="436" r:id="rId87"/>
    <p:sldId id="437" r:id="rId88"/>
    <p:sldId id="438" r:id="rId89"/>
    <p:sldId id="439" r:id="rId90"/>
    <p:sldId id="440" r:id="rId91"/>
    <p:sldId id="441" r:id="rId92"/>
    <p:sldId id="442" r:id="rId93"/>
    <p:sldId id="443" r:id="rId94"/>
    <p:sldId id="444" r:id="rId95"/>
    <p:sldId id="445" r:id="rId96"/>
    <p:sldId id="446" r:id="rId97"/>
    <p:sldId id="447" r:id="rId98"/>
    <p:sldId id="448" r:id="rId99"/>
    <p:sldId id="449" r:id="rId100"/>
    <p:sldId id="450" r:id="rId101"/>
    <p:sldId id="451" r:id="rId102"/>
    <p:sldId id="452" r:id="rId103"/>
    <p:sldId id="453" r:id="rId104"/>
    <p:sldId id="454" r:id="rId105"/>
    <p:sldId id="455" r:id="rId106"/>
    <p:sldId id="456" r:id="rId107"/>
    <p:sldId id="457" r:id="rId108"/>
    <p:sldId id="458" r:id="rId109"/>
    <p:sldId id="459" r:id="rId110"/>
    <p:sldId id="460" r:id="rId111"/>
    <p:sldId id="461" r:id="rId112"/>
    <p:sldId id="287" r:id="rId113"/>
    <p:sldId id="465" r:id="rId114"/>
    <p:sldId id="466" r:id="rId115"/>
    <p:sldId id="467" r:id="rId116"/>
    <p:sldId id="468" r:id="rId117"/>
    <p:sldId id="469" r:id="rId118"/>
    <p:sldId id="470" r:id="rId119"/>
    <p:sldId id="471" r:id="rId120"/>
    <p:sldId id="472" r:id="rId121"/>
    <p:sldId id="473" r:id="rId122"/>
    <p:sldId id="288" r:id="rId123"/>
    <p:sldId id="300" r:id="rId124"/>
    <p:sldId id="301" r:id="rId125"/>
    <p:sldId id="267" r:id="rId126"/>
    <p:sldId id="474" r:id="rId127"/>
    <p:sldId id="475" r:id="rId128"/>
    <p:sldId id="476" r:id="rId129"/>
    <p:sldId id="477" r:id="rId130"/>
    <p:sldId id="290" r:id="rId131"/>
    <p:sldId id="291" r:id="rId132"/>
    <p:sldId id="292" r:id="rId133"/>
    <p:sldId id="293" r:id="rId134"/>
    <p:sldId id="305" r:id="rId135"/>
    <p:sldId id="462" r:id="rId136"/>
    <p:sldId id="306" r:id="rId1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99FF"/>
  </p:clrMru>
</p:presentationPr>
</file>

<file path=ppt/tableStyles.xml><?xml version="1.0" encoding="utf-8"?>
<a:tblStyleLst xmlns:a="http://schemas.openxmlformats.org/drawingml/2006/main" def="{5C22544A-7EE6-4342-B048-85BDC9FD1C3A}">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936" y="-108"/>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69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Volumes\WD%20JLG%202\Photographie%20JLG\Concours%20et%20festivals\Concours%202015\Concours%20re&#769;gional%20nature%20UR%2011%202015\Stats%20participations%20club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ocalhost\Volumes\WD%20JLG%202\Photographie%20JLG\Concours%20et%20festivals\Concours%202015\Concours%20re&#769;gional%20nature%20UR%2011%202015\Stats%20participations%20clubs.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Feuille_Microsoft_Office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6"/>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UR 11 - Nature IP 2015</a:t>
            </a:r>
          </a:p>
        </c:rich>
      </c:tx>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Feuil1!$D$2</c:f>
              <c:strCache>
                <c:ptCount val="1"/>
                <c:pt idx="0">
                  <c:v>% œuvres</c:v>
                </c:pt>
              </c:strCache>
            </c:strRef>
          </c:tx>
          <c:spPr>
            <a:solidFill>
              <a:schemeClr val="accent4"/>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900" b="1" i="1" u="none" strike="noStrike" kern="1200" baseline="0">
                    <a:solidFill>
                      <a:srgbClr val="002060"/>
                    </a:solidFill>
                    <a:latin typeface="+mn-lt"/>
                    <a:ea typeface="+mn-ea"/>
                    <a:cs typeface="+mn-cs"/>
                  </a:defRPr>
                </a:pPr>
                <a:endParaRPr lang="fr-FR"/>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Feuil1!$A$3:$A$17</c:f>
              <c:strCache>
                <c:ptCount val="15"/>
                <c:pt idx="0">
                  <c:v>Merger</c:v>
                </c:pt>
                <c:pt idx="1">
                  <c:v>Pc Bressieu Bg en Bresse</c:v>
                </c:pt>
                <c:pt idx="2">
                  <c:v>Aix les Bains</c:v>
                </c:pt>
                <c:pt idx="3">
                  <c:v>Méliès Chambéry</c:v>
                </c:pt>
                <c:pt idx="4">
                  <c:v>PC Berllien</c:v>
                </c:pt>
                <c:pt idx="5">
                  <c:v>Cognin</c:v>
                </c:pt>
                <c:pt idx="6">
                  <c:v>Biviers</c:v>
                </c:pt>
                <c:pt idx="7">
                  <c:v>Morestel</c:v>
                </c:pt>
                <c:pt idx="8">
                  <c:v>Gavot Déclic - Larringes</c:v>
                </c:pt>
                <c:pt idx="9">
                  <c:v>ATSCAF Rhône Photo</c:v>
                </c:pt>
                <c:pt idx="10">
                  <c:v>St Maurice l'Exil</c:v>
                </c:pt>
                <c:pt idx="11">
                  <c:v>Belles images - St Marcel bel accueil</c:v>
                </c:pt>
                <c:pt idx="12">
                  <c:v>PC St André de Corcy</c:v>
                </c:pt>
                <c:pt idx="13">
                  <c:v>PC Club Roannais</c:v>
                </c:pt>
                <c:pt idx="14">
                  <c:v>Numerica PC Faverges</c:v>
                </c:pt>
              </c:strCache>
            </c:strRef>
          </c:cat>
          <c:val>
            <c:numRef>
              <c:f>Feuil1!$D$3:$D$17</c:f>
              <c:numCache>
                <c:formatCode>0.00%</c:formatCode>
                <c:ptCount val="15"/>
                <c:pt idx="0">
                  <c:v>1.1547344110854505E-2</c:v>
                </c:pt>
                <c:pt idx="1">
                  <c:v>1.1547344110854505E-2</c:v>
                </c:pt>
                <c:pt idx="2">
                  <c:v>5.0808314087759814E-2</c:v>
                </c:pt>
                <c:pt idx="3">
                  <c:v>5.7736720554272578E-2</c:v>
                </c:pt>
                <c:pt idx="4">
                  <c:v>2.3094688221709004E-2</c:v>
                </c:pt>
                <c:pt idx="5">
                  <c:v>0.20554272517321001</c:v>
                </c:pt>
                <c:pt idx="6">
                  <c:v>0.21247113163972323</c:v>
                </c:pt>
                <c:pt idx="7">
                  <c:v>2.3094688221709004E-2</c:v>
                </c:pt>
                <c:pt idx="8">
                  <c:v>3.4642032332563549E-2</c:v>
                </c:pt>
                <c:pt idx="9">
                  <c:v>1.1547344110854505E-2</c:v>
                </c:pt>
                <c:pt idx="10">
                  <c:v>2.3094688221709004E-2</c:v>
                </c:pt>
                <c:pt idx="11">
                  <c:v>0.26558891454965466</c:v>
                </c:pt>
                <c:pt idx="12">
                  <c:v>4.6189376443418022E-2</c:v>
                </c:pt>
                <c:pt idx="13">
                  <c:v>1.1547344110854505E-2</c:v>
                </c:pt>
                <c:pt idx="14">
                  <c:v>1.1547344110854505E-2</c:v>
                </c:pt>
              </c:numCache>
            </c:numRef>
          </c:val>
        </c:ser>
        <c:dLbls>
          <c:showVal val="1"/>
        </c:dLbls>
        <c:shape val="box"/>
        <c:axId val="81228928"/>
        <c:axId val="81230848"/>
        <c:axId val="0"/>
      </c:bar3DChart>
      <c:catAx>
        <c:axId val="81228928"/>
        <c:scaling>
          <c:orientation val="minMax"/>
        </c:scaling>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Clubs participants</a:t>
                </a:r>
              </a:p>
            </c:rich>
          </c:tx>
          <c:layout>
            <c:manualLayout>
              <c:xMode val="edge"/>
              <c:yMode val="edge"/>
              <c:x val="0.27246553769819876"/>
              <c:y val="0.87132879757190163"/>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1230848"/>
        <c:crosses val="autoZero"/>
        <c:auto val="1"/>
        <c:lblAlgn val="ctr"/>
        <c:lblOffset val="100"/>
      </c:catAx>
      <c:valAx>
        <c:axId val="8123084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fr-FR" sz="1200" b="1"/>
                  <a:t>% d'oeuvres</a:t>
                </a:r>
              </a:p>
            </c:rich>
          </c:tx>
          <c:layout>
            <c:manualLayout>
              <c:xMode val="edge"/>
              <c:yMode val="edge"/>
              <c:x val="4.2992125984252033E-2"/>
              <c:y val="0.24844232837955116"/>
            </c:manualLayout>
          </c:layout>
          <c:spPr>
            <a:noFill/>
            <a:ln>
              <a:noFill/>
            </a:ln>
            <a:effectLst/>
          </c:spPr>
        </c:title>
        <c:numFmt formatCode="0.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1228928"/>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 Nature IP 2015</a:t>
            </a:r>
          </a:p>
        </c:rich>
      </c:tx>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Feuil1!$B$2</c:f>
              <c:strCache>
                <c:ptCount val="1"/>
                <c:pt idx="0">
                  <c:v>Œuvres</c:v>
                </c:pt>
              </c:strCache>
            </c:strRef>
          </c:tx>
          <c:spPr>
            <a:solidFill>
              <a:schemeClr val="accent1"/>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Feuil1!$A$3:$A$17</c:f>
              <c:strCache>
                <c:ptCount val="15"/>
                <c:pt idx="0">
                  <c:v>Merger</c:v>
                </c:pt>
                <c:pt idx="1">
                  <c:v>Pc Bressieu Bg en Bresse</c:v>
                </c:pt>
                <c:pt idx="2">
                  <c:v>Aix les Bains</c:v>
                </c:pt>
                <c:pt idx="3">
                  <c:v>Méliès Chambéry</c:v>
                </c:pt>
                <c:pt idx="4">
                  <c:v>PC Berllien</c:v>
                </c:pt>
                <c:pt idx="5">
                  <c:v>Cognin</c:v>
                </c:pt>
                <c:pt idx="6">
                  <c:v>Biviers</c:v>
                </c:pt>
                <c:pt idx="7">
                  <c:v>Morestel</c:v>
                </c:pt>
                <c:pt idx="8">
                  <c:v>Gavot Déclic - Larringes</c:v>
                </c:pt>
                <c:pt idx="9">
                  <c:v>ATSCAF Rhône Photo</c:v>
                </c:pt>
                <c:pt idx="10">
                  <c:v>St Maurice l'Exil</c:v>
                </c:pt>
                <c:pt idx="11">
                  <c:v>Belles images - St Marcel bel accueil</c:v>
                </c:pt>
                <c:pt idx="12">
                  <c:v>PC St André de Corcy</c:v>
                </c:pt>
                <c:pt idx="13">
                  <c:v>PC Club Roannais</c:v>
                </c:pt>
                <c:pt idx="14">
                  <c:v>Numerica PC Faverges</c:v>
                </c:pt>
              </c:strCache>
            </c:strRef>
          </c:cat>
          <c:val>
            <c:numRef>
              <c:f>Feuil1!$B$3:$B$17</c:f>
              <c:numCache>
                <c:formatCode>General</c:formatCode>
                <c:ptCount val="15"/>
                <c:pt idx="0">
                  <c:v>5</c:v>
                </c:pt>
                <c:pt idx="1">
                  <c:v>5</c:v>
                </c:pt>
                <c:pt idx="2">
                  <c:v>22</c:v>
                </c:pt>
                <c:pt idx="3">
                  <c:v>25</c:v>
                </c:pt>
                <c:pt idx="4">
                  <c:v>10</c:v>
                </c:pt>
                <c:pt idx="5">
                  <c:v>89</c:v>
                </c:pt>
                <c:pt idx="6">
                  <c:v>92</c:v>
                </c:pt>
                <c:pt idx="7">
                  <c:v>10</c:v>
                </c:pt>
                <c:pt idx="8">
                  <c:v>15</c:v>
                </c:pt>
                <c:pt idx="9">
                  <c:v>5</c:v>
                </c:pt>
                <c:pt idx="10">
                  <c:v>10</c:v>
                </c:pt>
                <c:pt idx="11">
                  <c:v>115</c:v>
                </c:pt>
                <c:pt idx="12">
                  <c:v>20</c:v>
                </c:pt>
                <c:pt idx="13">
                  <c:v>5</c:v>
                </c:pt>
                <c:pt idx="14">
                  <c:v>5</c:v>
                </c:pt>
              </c:numCache>
            </c:numRef>
          </c:val>
        </c:ser>
        <c:shape val="box"/>
        <c:axId val="81485824"/>
        <c:axId val="81487744"/>
        <c:axId val="0"/>
      </c:bar3DChart>
      <c:catAx>
        <c:axId val="81485824"/>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Clubs participants</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1487744"/>
        <c:crosses val="autoZero"/>
        <c:auto val="1"/>
        <c:lblAlgn val="ctr"/>
        <c:lblOffset val="100"/>
      </c:catAx>
      <c:valAx>
        <c:axId val="8148774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Nombre d'oeuvres</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1485824"/>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fr-FR"/>
  <c:clrMapOvr bg1="dk2" tx1="lt1" bg2="dk1" tx2="lt2" accent1="accent1" accent2="accent2" accent3="accent3" accent4="accent4" accent5="accent5" accent6="accent6" hlink="hlink" folHlink="folHlink"/>
  <c:chart>
    <c:plotArea>
      <c:layout/>
      <c:barChart>
        <c:barDir val="col"/>
        <c:grouping val="clustered"/>
        <c:ser>
          <c:idx val="0"/>
          <c:order val="0"/>
          <c:tx>
            <c:strRef>
              <c:f>Feuil1!$B$1</c:f>
              <c:strCache>
                <c:ptCount val="1"/>
                <c:pt idx="0">
                  <c:v>2010</c:v>
                </c:pt>
              </c:strCache>
            </c:strRef>
          </c:tx>
          <c:cat>
            <c:strRef>
              <c:f>Feuil1!$A$2:$A$6</c:f>
              <c:strCache>
                <c:ptCount val="5"/>
                <c:pt idx="0">
                  <c:v>Nbre Clubs</c:v>
                </c:pt>
                <c:pt idx="1">
                  <c:v>Nbre auteurs</c:v>
                </c:pt>
                <c:pt idx="2">
                  <c:v>Nbre / auteur</c:v>
                </c:pt>
                <c:pt idx="3">
                  <c:v>Nbre / national</c:v>
                </c:pt>
                <c:pt idx="4">
                  <c:v>Nbre / coupe</c:v>
                </c:pt>
              </c:strCache>
            </c:strRef>
          </c:cat>
          <c:val>
            <c:numRef>
              <c:f>Feuil1!$B$2:$B$6</c:f>
              <c:numCache>
                <c:formatCode>General</c:formatCode>
                <c:ptCount val="5"/>
                <c:pt idx="0">
                  <c:v>7</c:v>
                </c:pt>
                <c:pt idx="1">
                  <c:v>25</c:v>
                </c:pt>
                <c:pt idx="2">
                  <c:v>2</c:v>
                </c:pt>
                <c:pt idx="3">
                  <c:v>6</c:v>
                </c:pt>
              </c:numCache>
            </c:numRef>
          </c:val>
        </c:ser>
        <c:ser>
          <c:idx val="1"/>
          <c:order val="1"/>
          <c:tx>
            <c:strRef>
              <c:f>Feuil1!$C$1</c:f>
              <c:strCache>
                <c:ptCount val="1"/>
                <c:pt idx="0">
                  <c:v>2011</c:v>
                </c:pt>
              </c:strCache>
            </c:strRef>
          </c:tx>
          <c:spPr>
            <a:solidFill>
              <a:schemeClr val="bg2">
                <a:lumMod val="65000"/>
                <a:lumOff val="35000"/>
              </a:schemeClr>
            </a:solidFill>
          </c:spPr>
          <c:cat>
            <c:strRef>
              <c:f>Feuil1!$A$2:$A$6</c:f>
              <c:strCache>
                <c:ptCount val="5"/>
                <c:pt idx="0">
                  <c:v>Nbre Clubs</c:v>
                </c:pt>
                <c:pt idx="1">
                  <c:v>Nbre auteurs</c:v>
                </c:pt>
                <c:pt idx="2">
                  <c:v>Nbre / auteur</c:v>
                </c:pt>
                <c:pt idx="3">
                  <c:v>Nbre / national</c:v>
                </c:pt>
                <c:pt idx="4">
                  <c:v>Nbre / coupe</c:v>
                </c:pt>
              </c:strCache>
            </c:strRef>
          </c:cat>
          <c:val>
            <c:numRef>
              <c:f>Feuil1!$C$2:$C$6</c:f>
              <c:numCache>
                <c:formatCode>General</c:formatCode>
                <c:ptCount val="5"/>
                <c:pt idx="0">
                  <c:v>5</c:v>
                </c:pt>
                <c:pt idx="1">
                  <c:v>23</c:v>
                </c:pt>
                <c:pt idx="2">
                  <c:v>2</c:v>
                </c:pt>
                <c:pt idx="3">
                  <c:v>7</c:v>
                </c:pt>
                <c:pt idx="4">
                  <c:v>2</c:v>
                </c:pt>
              </c:numCache>
            </c:numRef>
          </c:val>
        </c:ser>
        <c:ser>
          <c:idx val="2"/>
          <c:order val="2"/>
          <c:tx>
            <c:strRef>
              <c:f>Feuil1!$D$1</c:f>
              <c:strCache>
                <c:ptCount val="1"/>
                <c:pt idx="0">
                  <c:v>2012</c:v>
                </c:pt>
              </c:strCache>
            </c:strRef>
          </c:tx>
          <c:spPr>
            <a:solidFill>
              <a:srgbClr val="92D050"/>
            </a:solidFill>
          </c:spPr>
          <c:cat>
            <c:strRef>
              <c:f>Feuil1!$A$2:$A$6</c:f>
              <c:strCache>
                <c:ptCount val="5"/>
                <c:pt idx="0">
                  <c:v>Nbre Clubs</c:v>
                </c:pt>
                <c:pt idx="1">
                  <c:v>Nbre auteurs</c:v>
                </c:pt>
                <c:pt idx="2">
                  <c:v>Nbre / auteur</c:v>
                </c:pt>
                <c:pt idx="3">
                  <c:v>Nbre / national</c:v>
                </c:pt>
                <c:pt idx="4">
                  <c:v>Nbre / coupe</c:v>
                </c:pt>
              </c:strCache>
            </c:strRef>
          </c:cat>
          <c:val>
            <c:numRef>
              <c:f>Feuil1!$D$2:$D$6</c:f>
              <c:numCache>
                <c:formatCode>General</c:formatCode>
                <c:ptCount val="5"/>
                <c:pt idx="0">
                  <c:v>6</c:v>
                </c:pt>
                <c:pt idx="1">
                  <c:v>23</c:v>
                </c:pt>
                <c:pt idx="2">
                  <c:v>2</c:v>
                </c:pt>
                <c:pt idx="3">
                  <c:v>7</c:v>
                </c:pt>
                <c:pt idx="4">
                  <c:v>4</c:v>
                </c:pt>
              </c:numCache>
            </c:numRef>
          </c:val>
        </c:ser>
        <c:ser>
          <c:idx val="3"/>
          <c:order val="3"/>
          <c:tx>
            <c:strRef>
              <c:f>Feuil1!$E$1</c:f>
              <c:strCache>
                <c:ptCount val="1"/>
                <c:pt idx="0">
                  <c:v>2013</c:v>
                </c:pt>
              </c:strCache>
            </c:strRef>
          </c:tx>
          <c:spPr>
            <a:solidFill>
              <a:srgbClr val="FFC000"/>
            </a:solidFill>
          </c:spPr>
          <c:cat>
            <c:strRef>
              <c:f>Feuil1!$A$2:$A$6</c:f>
              <c:strCache>
                <c:ptCount val="5"/>
                <c:pt idx="0">
                  <c:v>Nbre Clubs</c:v>
                </c:pt>
                <c:pt idx="1">
                  <c:v>Nbre auteurs</c:v>
                </c:pt>
                <c:pt idx="2">
                  <c:v>Nbre / auteur</c:v>
                </c:pt>
                <c:pt idx="3">
                  <c:v>Nbre / national</c:v>
                </c:pt>
                <c:pt idx="4">
                  <c:v>Nbre / coupe</c:v>
                </c:pt>
              </c:strCache>
            </c:strRef>
          </c:cat>
          <c:val>
            <c:numRef>
              <c:f>Feuil1!$E$2:$E$6</c:f>
              <c:numCache>
                <c:formatCode>General</c:formatCode>
                <c:ptCount val="5"/>
                <c:pt idx="0">
                  <c:v>10</c:v>
                </c:pt>
                <c:pt idx="1">
                  <c:v>33</c:v>
                </c:pt>
                <c:pt idx="2">
                  <c:v>1</c:v>
                </c:pt>
                <c:pt idx="3">
                  <c:v>6</c:v>
                </c:pt>
                <c:pt idx="4">
                  <c:v>3</c:v>
                </c:pt>
              </c:numCache>
            </c:numRef>
          </c:val>
        </c:ser>
        <c:ser>
          <c:idx val="4"/>
          <c:order val="4"/>
          <c:tx>
            <c:strRef>
              <c:f>Feuil1!$F$1</c:f>
              <c:strCache>
                <c:ptCount val="1"/>
                <c:pt idx="0">
                  <c:v>2014</c:v>
                </c:pt>
              </c:strCache>
            </c:strRef>
          </c:tx>
          <c:cat>
            <c:strRef>
              <c:f>Feuil1!$A$2:$A$6</c:f>
              <c:strCache>
                <c:ptCount val="5"/>
                <c:pt idx="0">
                  <c:v>Nbre Clubs</c:v>
                </c:pt>
                <c:pt idx="1">
                  <c:v>Nbre auteurs</c:v>
                </c:pt>
                <c:pt idx="2">
                  <c:v>Nbre / auteur</c:v>
                </c:pt>
                <c:pt idx="3">
                  <c:v>Nbre / national</c:v>
                </c:pt>
                <c:pt idx="4">
                  <c:v>Nbre / coupe</c:v>
                </c:pt>
              </c:strCache>
            </c:strRef>
          </c:cat>
          <c:val>
            <c:numRef>
              <c:f>Feuil1!$F$2:$F$6</c:f>
              <c:numCache>
                <c:formatCode>General</c:formatCode>
                <c:ptCount val="5"/>
                <c:pt idx="0">
                  <c:v>8</c:v>
                </c:pt>
                <c:pt idx="1">
                  <c:v>41</c:v>
                </c:pt>
                <c:pt idx="2">
                  <c:v>1</c:v>
                </c:pt>
                <c:pt idx="3">
                  <c:v>8</c:v>
                </c:pt>
                <c:pt idx="4">
                  <c:v>4</c:v>
                </c:pt>
              </c:numCache>
            </c:numRef>
          </c:val>
        </c:ser>
        <c:ser>
          <c:idx val="5"/>
          <c:order val="5"/>
          <c:tx>
            <c:strRef>
              <c:f>Feuil1!$G$1</c:f>
              <c:strCache>
                <c:ptCount val="1"/>
                <c:pt idx="0">
                  <c:v>2015</c:v>
                </c:pt>
              </c:strCache>
            </c:strRef>
          </c:tx>
          <c:spPr>
            <a:solidFill>
              <a:srgbClr val="FF0000"/>
            </a:solidFill>
          </c:spPr>
          <c:cat>
            <c:strRef>
              <c:f>Feuil1!$A$2:$A$6</c:f>
              <c:strCache>
                <c:ptCount val="5"/>
                <c:pt idx="0">
                  <c:v>Nbre Clubs</c:v>
                </c:pt>
                <c:pt idx="1">
                  <c:v>Nbre auteurs</c:v>
                </c:pt>
                <c:pt idx="2">
                  <c:v>Nbre / auteur</c:v>
                </c:pt>
                <c:pt idx="3">
                  <c:v>Nbre / national</c:v>
                </c:pt>
                <c:pt idx="4">
                  <c:v>Nbre / coupe</c:v>
                </c:pt>
              </c:strCache>
            </c:strRef>
          </c:cat>
          <c:val>
            <c:numRef>
              <c:f>Feuil1!$G$2:$G$6</c:f>
              <c:numCache>
                <c:formatCode>General</c:formatCode>
                <c:ptCount val="5"/>
                <c:pt idx="0">
                  <c:v>9</c:v>
                </c:pt>
                <c:pt idx="1">
                  <c:v>37</c:v>
                </c:pt>
                <c:pt idx="2">
                  <c:v>1</c:v>
                </c:pt>
                <c:pt idx="3">
                  <c:v>7</c:v>
                </c:pt>
                <c:pt idx="4">
                  <c:v>2</c:v>
                </c:pt>
              </c:numCache>
            </c:numRef>
          </c:val>
        </c:ser>
        <c:axId val="170658048"/>
        <c:axId val="170872832"/>
      </c:barChart>
      <c:catAx>
        <c:axId val="170658048"/>
        <c:scaling>
          <c:orientation val="minMax"/>
        </c:scaling>
        <c:axPos val="b"/>
        <c:tickLblPos val="nextTo"/>
        <c:spPr>
          <a:ln>
            <a:solidFill>
              <a:srgbClr val="002060"/>
            </a:solidFill>
          </a:ln>
        </c:spPr>
        <c:txPr>
          <a:bodyPr/>
          <a:lstStyle/>
          <a:p>
            <a:pPr>
              <a:defRPr>
                <a:solidFill>
                  <a:srgbClr val="002060"/>
                </a:solidFill>
              </a:defRPr>
            </a:pPr>
            <a:endParaRPr lang="fr-FR"/>
          </a:p>
        </c:txPr>
        <c:crossAx val="170872832"/>
        <c:crosses val="autoZero"/>
        <c:auto val="1"/>
        <c:lblAlgn val="ctr"/>
        <c:lblOffset val="100"/>
      </c:catAx>
      <c:valAx>
        <c:axId val="170872832"/>
        <c:scaling>
          <c:orientation val="minMax"/>
        </c:scaling>
        <c:axPos val="l"/>
        <c:majorGridlines>
          <c:spPr>
            <a:ln>
              <a:solidFill>
                <a:srgbClr val="002060"/>
              </a:solidFill>
            </a:ln>
          </c:spPr>
        </c:majorGridlines>
        <c:numFmt formatCode="General" sourceLinked="1"/>
        <c:tickLblPos val="nextTo"/>
        <c:spPr>
          <a:ln>
            <a:solidFill>
              <a:srgbClr val="002060"/>
            </a:solidFill>
          </a:ln>
        </c:spPr>
        <c:txPr>
          <a:bodyPr/>
          <a:lstStyle/>
          <a:p>
            <a:pPr>
              <a:defRPr baseline="0">
                <a:solidFill>
                  <a:srgbClr val="002060"/>
                </a:solidFill>
              </a:defRPr>
            </a:pPr>
            <a:endParaRPr lang="fr-FR"/>
          </a:p>
        </c:txPr>
        <c:crossAx val="170658048"/>
        <c:crosses val="autoZero"/>
        <c:crossBetween val="between"/>
      </c:valAx>
      <c:spPr>
        <a:ln>
          <a:solidFill>
            <a:srgbClr val="002060"/>
          </a:solidFill>
        </a:ln>
      </c:spPr>
    </c:plotArea>
    <c:legend>
      <c:legendPos val="r"/>
      <c:layout/>
      <c:spPr>
        <a:solidFill>
          <a:srgbClr val="002060"/>
        </a:solidFill>
      </c:spPr>
    </c:legend>
    <c:plotVisOnly val="1"/>
    <c:dispBlanksAs val="gap"/>
  </c:chart>
  <c:txPr>
    <a:bodyPr/>
    <a:lstStyle/>
    <a:p>
      <a:pPr>
        <a:defRPr sz="1800"/>
      </a:pPr>
      <a:endParaRPr lang="fr-FR"/>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image" Target="../media/image10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image" Target="../media/image10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73AB43-705F-410E-90BE-D7EB683173C8}" type="datetimeFigureOut">
              <a:rPr lang="fr-FR" smtClean="0"/>
              <a:pPr/>
              <a:t>28/11/2015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5EEE1C-5CC7-4A13-A9B0-6D81D58B13EA}"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E5EEE1C-5CC7-4A13-A9B0-6D81D58B13EA}" type="slidenum">
              <a:rPr lang="fr-FR" smtClean="0"/>
              <a:pPr/>
              <a:t>76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988840"/>
            <a:ext cx="7772400" cy="1470025"/>
          </a:xfrm>
        </p:spPr>
        <p:txBody>
          <a:bodyPr/>
          <a:lstStyle>
            <a:lvl1pPr>
              <a:defRPr baseline="0">
                <a:solidFill>
                  <a:srgbClr val="0000FF"/>
                </a:solidFill>
                <a:latin typeface="Comic Sans MS" pitchFamily="66" charset="0"/>
              </a:defRPr>
            </a:lvl1p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baseline="0">
                <a:solidFill>
                  <a:srgbClr val="0066FF"/>
                </a:solidFill>
                <a:latin typeface="Comic Sans MS"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pic>
        <p:nvPicPr>
          <p:cNvPr id="6" name="Image 5" descr="fpf-logo-jpeg-1 petit.jpg"/>
          <p:cNvPicPr>
            <a:picLocks noChangeAspect="1"/>
          </p:cNvPicPr>
          <p:nvPr userDrawn="1"/>
        </p:nvPicPr>
        <p:blipFill>
          <a:blip r:embed="rId2" cstate="screen"/>
          <a:stretch>
            <a:fillRect/>
          </a:stretch>
        </p:blipFill>
        <p:spPr>
          <a:xfrm>
            <a:off x="611560" y="188640"/>
            <a:ext cx="1813560" cy="1813560"/>
          </a:xfrm>
          <a:prstGeom prst="rect">
            <a:avLst/>
          </a:prstGeom>
        </p:spPr>
      </p:pic>
      <p:pic>
        <p:nvPicPr>
          <p:cNvPr id="7" name="Image 6" descr="logo ur11 nouveau bis.jpg"/>
          <p:cNvPicPr>
            <a:picLocks noChangeAspect="1"/>
          </p:cNvPicPr>
          <p:nvPr userDrawn="1"/>
        </p:nvPicPr>
        <p:blipFill>
          <a:blip r:embed="rId3" cstate="screen"/>
          <a:stretch>
            <a:fillRect/>
          </a:stretch>
        </p:blipFill>
        <p:spPr>
          <a:xfrm>
            <a:off x="5796136" y="44824"/>
            <a:ext cx="2673267" cy="1800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solidFill>
                  <a:srgbClr val="0000FF"/>
                </a:solidFill>
                <a:latin typeface="Comic Sans MS" pitchFamily="66" charset="0"/>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buClr>
                <a:srgbClr val="0000FF"/>
              </a:buClr>
              <a:buSzPct val="95000"/>
              <a:buFont typeface="Wingdings" pitchFamily="2" charset="2"/>
              <a:buChar char=""/>
              <a:defRPr baseline="0">
                <a:latin typeface="Comic Sans MS" pitchFamily="66" charset="0"/>
              </a:defRPr>
            </a:lvl1pPr>
            <a:lvl2pPr>
              <a:buClr>
                <a:srgbClr val="0000FF"/>
              </a:buClr>
              <a:buFont typeface="Wingdings" pitchFamily="2" charset="2"/>
              <a:buChar char="§"/>
              <a:defRPr baseline="0">
                <a:latin typeface="Comic Sans MS" pitchFamily="66" charset="0"/>
              </a:defRPr>
            </a:lvl2pPr>
            <a:lvl3pPr>
              <a:buClr>
                <a:srgbClr val="0000FF"/>
              </a:buClr>
              <a:defRPr baseline="0">
                <a:latin typeface="Comic Sans MS" pitchFamily="66" charset="0"/>
              </a:defRPr>
            </a:lvl3pPr>
            <a:lvl4pPr>
              <a:buClr>
                <a:srgbClr val="0000FF"/>
              </a:buClr>
              <a:defRPr baseline="0">
                <a:latin typeface="Comic Sans MS" pitchFamily="66" charset="0"/>
              </a:defRPr>
            </a:lvl4pPr>
            <a:lvl5pPr>
              <a:buClr>
                <a:srgbClr val="0000FF"/>
              </a:buClr>
              <a:buFont typeface="Webdings" pitchFamily="18" charset="2"/>
              <a:buChar char=""/>
              <a:defRPr baseline="0">
                <a:latin typeface="Comic Sans MS" pitchFamily="66"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AutoShape 4"/>
          <p:cNvSpPr>
            <a:spLocks noChangeArrowheads="1"/>
          </p:cNvSpPr>
          <p:nvPr userDrawn="1"/>
        </p:nvSpPr>
        <p:spPr bwMode="auto">
          <a:xfrm>
            <a:off x="467544" y="1484784"/>
            <a:ext cx="8208912" cy="72008"/>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0033CC"/>
          </a:solidFill>
          <a:ln w="19050">
            <a:solidFill>
              <a:srgbClr val="0033CC"/>
            </a:solidFill>
            <a:round/>
            <a:headEnd/>
            <a:tailEnd/>
          </a:ln>
        </p:spPr>
        <p:txBody>
          <a:bodyPr/>
          <a:lstStyle/>
          <a:p>
            <a:pPr>
              <a:spcBef>
                <a:spcPct val="0"/>
              </a:spcBef>
              <a:buClrTx/>
              <a:buFontTx/>
              <a:buNone/>
            </a:pPr>
            <a:endParaRPr lang="fr-FR" sz="2400">
              <a:latin typeface="Times New Roman" pitchFamily="18" charset="0"/>
            </a:endParaRPr>
          </a:p>
        </p:txBody>
      </p:sp>
      <p:sp>
        <p:nvSpPr>
          <p:cNvPr id="9" name="ZoneTexte 8"/>
          <p:cNvSpPr txBox="1"/>
          <p:nvPr userDrawn="1"/>
        </p:nvSpPr>
        <p:spPr>
          <a:xfrm>
            <a:off x="467544" y="6217567"/>
            <a:ext cx="2232248" cy="307777"/>
          </a:xfrm>
          <a:prstGeom prst="rect">
            <a:avLst/>
          </a:prstGeom>
          <a:noFill/>
        </p:spPr>
        <p:txBody>
          <a:bodyPr wrap="square" rtlCol="0">
            <a:spAutoFit/>
          </a:bodyPr>
          <a:lstStyle/>
          <a:p>
            <a:r>
              <a:rPr lang="fr-FR" sz="1400" dirty="0" smtClean="0">
                <a:solidFill>
                  <a:srgbClr val="6699FF"/>
                </a:solidFill>
                <a:latin typeface="Comic Sans MS" pitchFamily="66" charset="0"/>
              </a:rPr>
              <a:t>14 novembre 2015</a:t>
            </a:r>
            <a:endParaRPr lang="fr-FR" sz="1400" dirty="0">
              <a:solidFill>
                <a:srgbClr val="6699FF"/>
              </a:solidFill>
              <a:latin typeface="Comic Sans MS" pitchFamily="66" charset="0"/>
            </a:endParaRPr>
          </a:p>
        </p:txBody>
      </p:sp>
      <p:sp>
        <p:nvSpPr>
          <p:cNvPr id="10" name="ZoneTexte 9"/>
          <p:cNvSpPr txBox="1"/>
          <p:nvPr userDrawn="1"/>
        </p:nvSpPr>
        <p:spPr>
          <a:xfrm>
            <a:off x="5364088" y="6217567"/>
            <a:ext cx="2232248" cy="307777"/>
          </a:xfrm>
          <a:prstGeom prst="rect">
            <a:avLst/>
          </a:prstGeom>
          <a:noFill/>
        </p:spPr>
        <p:txBody>
          <a:bodyPr wrap="square" rtlCol="0">
            <a:spAutoFit/>
          </a:bodyPr>
          <a:lstStyle/>
          <a:p>
            <a:pPr algn="ctr"/>
            <a:r>
              <a:rPr lang="fr-FR" sz="1400" dirty="0" smtClean="0">
                <a:solidFill>
                  <a:srgbClr val="6699FF"/>
                </a:solidFill>
                <a:latin typeface="Comic Sans MS" pitchFamily="66" charset="0"/>
              </a:rPr>
              <a:t>AG de l’UR11</a:t>
            </a:r>
            <a:endParaRPr lang="fr-FR" sz="1400" dirty="0">
              <a:solidFill>
                <a:srgbClr val="6699FF"/>
              </a:solidFill>
              <a:latin typeface="Comic Sans MS" pitchFamily="66" charset="0"/>
            </a:endParaRPr>
          </a:p>
        </p:txBody>
      </p:sp>
      <p:sp>
        <p:nvSpPr>
          <p:cNvPr id="12" name="ZoneTexte 11"/>
          <p:cNvSpPr txBox="1"/>
          <p:nvPr userDrawn="1"/>
        </p:nvSpPr>
        <p:spPr>
          <a:xfrm>
            <a:off x="2987824" y="6217567"/>
            <a:ext cx="2232248" cy="307777"/>
          </a:xfrm>
          <a:prstGeom prst="rect">
            <a:avLst/>
          </a:prstGeom>
          <a:noFill/>
        </p:spPr>
        <p:txBody>
          <a:bodyPr wrap="square" rtlCol="0">
            <a:spAutoFit/>
          </a:bodyPr>
          <a:lstStyle/>
          <a:p>
            <a:pPr algn="ctr"/>
            <a:r>
              <a:rPr lang="fr-FR" sz="1400" dirty="0" smtClean="0">
                <a:solidFill>
                  <a:srgbClr val="6699FF"/>
                </a:solidFill>
                <a:latin typeface="Comic Sans MS" pitchFamily="66" charset="0"/>
              </a:rPr>
              <a:t>Cognin</a:t>
            </a:r>
            <a:endParaRPr lang="fr-FR" sz="1400" dirty="0">
              <a:solidFill>
                <a:srgbClr val="6699FF"/>
              </a:solidFill>
              <a:latin typeface="Comic Sans MS" pitchFamily="66" charset="0"/>
            </a:endParaRPr>
          </a:p>
        </p:txBody>
      </p:sp>
      <p:pic>
        <p:nvPicPr>
          <p:cNvPr id="13" name="Image 12" descr="logo ur11 nouveau bis.jpg"/>
          <p:cNvPicPr>
            <a:picLocks noChangeAspect="1"/>
          </p:cNvPicPr>
          <p:nvPr userDrawn="1"/>
        </p:nvPicPr>
        <p:blipFill>
          <a:blip r:embed="rId2" cstate="screen"/>
          <a:stretch>
            <a:fillRect/>
          </a:stretch>
        </p:blipFill>
        <p:spPr>
          <a:xfrm>
            <a:off x="7596336" y="5877272"/>
            <a:ext cx="1336634" cy="9000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ZoneTexte 5"/>
          <p:cNvSpPr txBox="1"/>
          <p:nvPr userDrawn="1"/>
        </p:nvSpPr>
        <p:spPr>
          <a:xfrm>
            <a:off x="467544" y="6217567"/>
            <a:ext cx="2232248" cy="307777"/>
          </a:xfrm>
          <a:prstGeom prst="rect">
            <a:avLst/>
          </a:prstGeom>
          <a:noFill/>
        </p:spPr>
        <p:txBody>
          <a:bodyPr wrap="square" rtlCol="0">
            <a:spAutoFit/>
          </a:bodyPr>
          <a:lstStyle/>
          <a:p>
            <a:r>
              <a:rPr lang="fr-FR" sz="1400" dirty="0" smtClean="0">
                <a:solidFill>
                  <a:srgbClr val="6699FF"/>
                </a:solidFill>
                <a:latin typeface="Comic Sans MS" pitchFamily="66" charset="0"/>
              </a:rPr>
              <a:t>14 novembre 2015</a:t>
            </a:r>
            <a:endParaRPr lang="fr-FR" sz="1400" dirty="0">
              <a:solidFill>
                <a:srgbClr val="6699FF"/>
              </a:solidFill>
              <a:latin typeface="Comic Sans MS" pitchFamily="66" charset="0"/>
            </a:endParaRPr>
          </a:p>
        </p:txBody>
      </p:sp>
      <p:sp>
        <p:nvSpPr>
          <p:cNvPr id="7" name="ZoneTexte 6"/>
          <p:cNvSpPr txBox="1"/>
          <p:nvPr userDrawn="1"/>
        </p:nvSpPr>
        <p:spPr>
          <a:xfrm>
            <a:off x="5364088" y="6217567"/>
            <a:ext cx="2232248" cy="307777"/>
          </a:xfrm>
          <a:prstGeom prst="rect">
            <a:avLst/>
          </a:prstGeom>
          <a:noFill/>
        </p:spPr>
        <p:txBody>
          <a:bodyPr wrap="square" rtlCol="0">
            <a:spAutoFit/>
          </a:bodyPr>
          <a:lstStyle/>
          <a:p>
            <a:pPr algn="ctr"/>
            <a:r>
              <a:rPr lang="fr-FR" sz="1400" dirty="0" smtClean="0">
                <a:solidFill>
                  <a:srgbClr val="6699FF"/>
                </a:solidFill>
                <a:latin typeface="Comic Sans MS" pitchFamily="66" charset="0"/>
              </a:rPr>
              <a:t>AG de l’UR11</a:t>
            </a:r>
            <a:endParaRPr lang="fr-FR" sz="1400" dirty="0">
              <a:solidFill>
                <a:srgbClr val="6699FF"/>
              </a:solidFill>
              <a:latin typeface="Comic Sans MS" pitchFamily="66" charset="0"/>
            </a:endParaRPr>
          </a:p>
        </p:txBody>
      </p:sp>
      <p:sp>
        <p:nvSpPr>
          <p:cNvPr id="8" name="ZoneTexte 7"/>
          <p:cNvSpPr txBox="1"/>
          <p:nvPr userDrawn="1"/>
        </p:nvSpPr>
        <p:spPr>
          <a:xfrm>
            <a:off x="2987824" y="6217567"/>
            <a:ext cx="2232248" cy="307777"/>
          </a:xfrm>
          <a:prstGeom prst="rect">
            <a:avLst/>
          </a:prstGeom>
          <a:noFill/>
        </p:spPr>
        <p:txBody>
          <a:bodyPr wrap="square" rtlCol="0">
            <a:spAutoFit/>
          </a:bodyPr>
          <a:lstStyle/>
          <a:p>
            <a:pPr algn="ctr"/>
            <a:r>
              <a:rPr lang="fr-FR" sz="1400" dirty="0" smtClean="0">
                <a:solidFill>
                  <a:srgbClr val="6699FF"/>
                </a:solidFill>
                <a:latin typeface="Comic Sans MS" pitchFamily="66" charset="0"/>
              </a:rPr>
              <a:t>Cognin</a:t>
            </a:r>
            <a:endParaRPr lang="fr-FR" sz="1400" dirty="0">
              <a:solidFill>
                <a:srgbClr val="6699FF"/>
              </a:solidFill>
              <a:latin typeface="Comic Sans MS" pitchFamily="66" charset="0"/>
            </a:endParaRPr>
          </a:p>
        </p:txBody>
      </p:sp>
      <p:pic>
        <p:nvPicPr>
          <p:cNvPr id="9" name="Image 8" descr="logo ur11 nouveau bis.jpg"/>
          <p:cNvPicPr>
            <a:picLocks noChangeAspect="1"/>
          </p:cNvPicPr>
          <p:nvPr userDrawn="1"/>
        </p:nvPicPr>
        <p:blipFill>
          <a:blip r:embed="rId2" cstate="screen"/>
          <a:stretch>
            <a:fillRect/>
          </a:stretch>
        </p:blipFill>
        <p:spPr>
          <a:xfrm>
            <a:off x="7596336" y="5877272"/>
            <a:ext cx="1336634" cy="90000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120857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3" name="Freeform 51"/>
          <p:cNvSpPr>
            <a:spLocks/>
          </p:cNvSpPr>
          <p:nvPr userDrawn="1"/>
        </p:nvSpPr>
        <p:spPr bwMode="auto">
          <a:xfrm>
            <a:off x="592138" y="5234518"/>
            <a:ext cx="1662112" cy="666749"/>
          </a:xfrm>
          <a:custGeom>
            <a:avLst/>
            <a:gdLst>
              <a:gd name="T0" fmla="*/ 2147483647 w 1047"/>
              <a:gd name="T1" fmla="*/ 2147483647 h 420"/>
              <a:gd name="T2" fmla="*/ 2147483647 w 1047"/>
              <a:gd name="T3" fmla="*/ 2147483647 h 420"/>
              <a:gd name="T4" fmla="*/ 2147483647 w 1047"/>
              <a:gd name="T5" fmla="*/ 2147483647 h 420"/>
              <a:gd name="T6" fmla="*/ 2147483647 w 1047"/>
              <a:gd name="T7" fmla="*/ 2147483647 h 420"/>
              <a:gd name="T8" fmla="*/ 2147483647 w 1047"/>
              <a:gd name="T9" fmla="*/ 2147483647 h 420"/>
              <a:gd name="T10" fmla="*/ 0 w 1047"/>
              <a:gd name="T11" fmla="*/ 2147483647 h 420"/>
              <a:gd name="T12" fmla="*/ 2147483647 w 1047"/>
              <a:gd name="T13" fmla="*/ 2147483647 h 420"/>
              <a:gd name="T14" fmla="*/ 2147483647 w 1047"/>
              <a:gd name="T15" fmla="*/ 0 h 420"/>
              <a:gd name="T16" fmla="*/ 2147483647 w 1047"/>
              <a:gd name="T17" fmla="*/ 0 h 420"/>
              <a:gd name="T18" fmla="*/ 2147483647 w 1047"/>
              <a:gd name="T19" fmla="*/ 2147483647 h 420"/>
              <a:gd name="T20" fmla="*/ 2147483647 w 1047"/>
              <a:gd name="T21" fmla="*/ 2147483647 h 420"/>
              <a:gd name="T22" fmla="*/ 2147483647 w 1047"/>
              <a:gd name="T23" fmla="*/ 2147483647 h 420"/>
              <a:gd name="T24" fmla="*/ 2147483647 w 1047"/>
              <a:gd name="T25" fmla="*/ 2147483647 h 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7" h="420">
                <a:moveTo>
                  <a:pt x="1047" y="229"/>
                </a:moveTo>
                <a:lnTo>
                  <a:pt x="1032" y="255"/>
                </a:lnTo>
                <a:lnTo>
                  <a:pt x="774" y="420"/>
                </a:lnTo>
                <a:lnTo>
                  <a:pt x="39" y="408"/>
                </a:lnTo>
                <a:lnTo>
                  <a:pt x="3" y="387"/>
                </a:lnTo>
                <a:lnTo>
                  <a:pt x="0" y="354"/>
                </a:lnTo>
                <a:lnTo>
                  <a:pt x="6" y="153"/>
                </a:lnTo>
                <a:lnTo>
                  <a:pt x="270" y="0"/>
                </a:lnTo>
                <a:lnTo>
                  <a:pt x="987" y="0"/>
                </a:lnTo>
                <a:lnTo>
                  <a:pt x="1011" y="3"/>
                </a:lnTo>
                <a:lnTo>
                  <a:pt x="1032" y="12"/>
                </a:lnTo>
                <a:lnTo>
                  <a:pt x="1041" y="39"/>
                </a:lnTo>
                <a:lnTo>
                  <a:pt x="1047" y="229"/>
                </a:lnTo>
                <a:close/>
              </a:path>
            </a:pathLst>
          </a:custGeom>
          <a:solidFill>
            <a:srgbClr val="C0C0C0"/>
          </a:solidFill>
          <a:ln w="9525" cap="flat" cmpd="sng">
            <a:solidFill>
              <a:schemeClr val="tx1"/>
            </a:solidFill>
            <a:prstDash val="solid"/>
            <a:round/>
            <a:headEnd/>
            <a:tailEnd/>
          </a:ln>
          <a:effectLst/>
        </p:spPr>
        <p:txBody>
          <a:bodyPr wrap="none"/>
          <a:lstStyle/>
          <a:p>
            <a:endParaRPr lang="fr-FR"/>
          </a:p>
        </p:txBody>
      </p:sp>
      <p:sp>
        <p:nvSpPr>
          <p:cNvPr id="4" name="Line 53"/>
          <p:cNvSpPr>
            <a:spLocks noChangeShapeType="1"/>
          </p:cNvSpPr>
          <p:nvPr userDrawn="1"/>
        </p:nvSpPr>
        <p:spPr bwMode="auto">
          <a:xfrm>
            <a:off x="592138" y="5496985"/>
            <a:ext cx="1200150" cy="12700"/>
          </a:xfrm>
          <a:prstGeom prst="line">
            <a:avLst/>
          </a:prstGeom>
          <a:noFill/>
          <a:ln w="9525">
            <a:solidFill>
              <a:schemeClr val="tx1"/>
            </a:solidFill>
            <a:round/>
            <a:headEnd/>
            <a:tailEnd/>
          </a:ln>
          <a:effectLst/>
        </p:spPr>
        <p:txBody>
          <a:bodyPr wrap="none"/>
          <a:lstStyle/>
          <a:p>
            <a:endParaRPr lang="fr-FR"/>
          </a:p>
        </p:txBody>
      </p:sp>
      <p:sp>
        <p:nvSpPr>
          <p:cNvPr id="5" name="Line 54"/>
          <p:cNvSpPr>
            <a:spLocks noChangeShapeType="1"/>
          </p:cNvSpPr>
          <p:nvPr userDrawn="1"/>
        </p:nvSpPr>
        <p:spPr bwMode="auto">
          <a:xfrm flipV="1">
            <a:off x="1792289" y="5278968"/>
            <a:ext cx="427037" cy="243417"/>
          </a:xfrm>
          <a:prstGeom prst="line">
            <a:avLst/>
          </a:prstGeom>
          <a:noFill/>
          <a:ln w="9525">
            <a:solidFill>
              <a:schemeClr val="tx1"/>
            </a:solidFill>
            <a:round/>
            <a:headEnd/>
            <a:tailEnd/>
          </a:ln>
          <a:effectLst/>
        </p:spPr>
        <p:txBody>
          <a:bodyPr wrap="none"/>
          <a:lstStyle/>
          <a:p>
            <a:endParaRPr lang="fr-FR"/>
          </a:p>
        </p:txBody>
      </p:sp>
      <p:sp>
        <p:nvSpPr>
          <p:cNvPr id="6" name="Line 55"/>
          <p:cNvSpPr>
            <a:spLocks noChangeShapeType="1"/>
          </p:cNvSpPr>
          <p:nvPr userDrawn="1"/>
        </p:nvSpPr>
        <p:spPr bwMode="auto">
          <a:xfrm flipH="1" flipV="1">
            <a:off x="1781176" y="5475818"/>
            <a:ext cx="22225" cy="402167"/>
          </a:xfrm>
          <a:prstGeom prst="line">
            <a:avLst/>
          </a:prstGeom>
          <a:noFill/>
          <a:ln w="9525">
            <a:solidFill>
              <a:schemeClr val="tx1"/>
            </a:solidFill>
            <a:round/>
            <a:headEnd/>
            <a:tailEnd/>
          </a:ln>
          <a:effectLst/>
        </p:spPr>
        <p:txBody>
          <a:bodyPr wrap="none"/>
          <a:lstStyle/>
          <a:p>
            <a:endParaRPr lang="fr-FR"/>
          </a:p>
        </p:txBody>
      </p:sp>
      <p:sp>
        <p:nvSpPr>
          <p:cNvPr id="7" name="Line 56"/>
          <p:cNvSpPr>
            <a:spLocks noChangeShapeType="1"/>
          </p:cNvSpPr>
          <p:nvPr userDrawn="1"/>
        </p:nvSpPr>
        <p:spPr bwMode="auto">
          <a:xfrm>
            <a:off x="1063626" y="5554133"/>
            <a:ext cx="360363" cy="0"/>
          </a:xfrm>
          <a:prstGeom prst="line">
            <a:avLst/>
          </a:prstGeom>
          <a:noFill/>
          <a:ln w="9525">
            <a:solidFill>
              <a:schemeClr val="bg2"/>
            </a:solidFill>
            <a:round/>
            <a:headEnd/>
            <a:tailEnd/>
          </a:ln>
          <a:effectLst/>
        </p:spPr>
        <p:txBody>
          <a:bodyPr wrap="none"/>
          <a:lstStyle/>
          <a:p>
            <a:endParaRPr lang="fr-FR"/>
          </a:p>
        </p:txBody>
      </p:sp>
      <p:sp>
        <p:nvSpPr>
          <p:cNvPr id="8" name="Line 57"/>
          <p:cNvSpPr>
            <a:spLocks noChangeShapeType="1"/>
          </p:cNvSpPr>
          <p:nvPr userDrawn="1"/>
        </p:nvSpPr>
        <p:spPr bwMode="auto">
          <a:xfrm>
            <a:off x="1063626" y="5583767"/>
            <a:ext cx="360363" cy="0"/>
          </a:xfrm>
          <a:prstGeom prst="line">
            <a:avLst/>
          </a:prstGeom>
          <a:noFill/>
          <a:ln w="9525">
            <a:solidFill>
              <a:schemeClr val="bg2"/>
            </a:solidFill>
            <a:round/>
            <a:headEnd/>
            <a:tailEnd/>
          </a:ln>
          <a:effectLst/>
        </p:spPr>
        <p:txBody>
          <a:bodyPr wrap="none"/>
          <a:lstStyle/>
          <a:p>
            <a:endParaRPr lang="fr-FR"/>
          </a:p>
        </p:txBody>
      </p:sp>
      <p:sp>
        <p:nvSpPr>
          <p:cNvPr id="9" name="Line 58"/>
          <p:cNvSpPr>
            <a:spLocks noChangeShapeType="1"/>
          </p:cNvSpPr>
          <p:nvPr userDrawn="1"/>
        </p:nvSpPr>
        <p:spPr bwMode="auto">
          <a:xfrm>
            <a:off x="1063626" y="5613400"/>
            <a:ext cx="360363" cy="0"/>
          </a:xfrm>
          <a:prstGeom prst="line">
            <a:avLst/>
          </a:prstGeom>
          <a:noFill/>
          <a:ln w="9525">
            <a:solidFill>
              <a:schemeClr val="bg2"/>
            </a:solidFill>
            <a:round/>
            <a:headEnd/>
            <a:tailEnd/>
          </a:ln>
          <a:effectLst/>
        </p:spPr>
        <p:txBody>
          <a:bodyPr wrap="none"/>
          <a:lstStyle/>
          <a:p>
            <a:endParaRPr lang="fr-FR"/>
          </a:p>
        </p:txBody>
      </p:sp>
      <p:sp>
        <p:nvSpPr>
          <p:cNvPr id="10" name="Line 59"/>
          <p:cNvSpPr>
            <a:spLocks noChangeShapeType="1"/>
          </p:cNvSpPr>
          <p:nvPr userDrawn="1"/>
        </p:nvSpPr>
        <p:spPr bwMode="auto">
          <a:xfrm>
            <a:off x="1063626" y="5643033"/>
            <a:ext cx="360363" cy="0"/>
          </a:xfrm>
          <a:prstGeom prst="line">
            <a:avLst/>
          </a:prstGeom>
          <a:noFill/>
          <a:ln w="9525">
            <a:solidFill>
              <a:schemeClr val="bg2"/>
            </a:solidFill>
            <a:round/>
            <a:headEnd/>
            <a:tailEnd/>
          </a:ln>
          <a:effectLst/>
        </p:spPr>
        <p:txBody>
          <a:bodyPr wrap="none"/>
          <a:lstStyle/>
          <a:p>
            <a:endParaRPr lang="fr-FR"/>
          </a:p>
        </p:txBody>
      </p:sp>
      <p:sp>
        <p:nvSpPr>
          <p:cNvPr id="11" name="Line 60"/>
          <p:cNvSpPr>
            <a:spLocks noChangeShapeType="1"/>
          </p:cNvSpPr>
          <p:nvPr userDrawn="1"/>
        </p:nvSpPr>
        <p:spPr bwMode="auto">
          <a:xfrm>
            <a:off x="1063626" y="5674784"/>
            <a:ext cx="360363" cy="0"/>
          </a:xfrm>
          <a:prstGeom prst="line">
            <a:avLst/>
          </a:prstGeom>
          <a:noFill/>
          <a:ln w="9525">
            <a:solidFill>
              <a:schemeClr val="bg2"/>
            </a:solidFill>
            <a:round/>
            <a:headEnd/>
            <a:tailEnd/>
          </a:ln>
          <a:effectLst/>
        </p:spPr>
        <p:txBody>
          <a:bodyPr wrap="none"/>
          <a:lstStyle/>
          <a:p>
            <a:endParaRPr lang="fr-FR"/>
          </a:p>
        </p:txBody>
      </p:sp>
      <p:sp>
        <p:nvSpPr>
          <p:cNvPr id="12" name="Line 61"/>
          <p:cNvSpPr>
            <a:spLocks noChangeShapeType="1"/>
          </p:cNvSpPr>
          <p:nvPr userDrawn="1"/>
        </p:nvSpPr>
        <p:spPr bwMode="auto">
          <a:xfrm>
            <a:off x="1063626" y="5704417"/>
            <a:ext cx="360363" cy="0"/>
          </a:xfrm>
          <a:prstGeom prst="line">
            <a:avLst/>
          </a:prstGeom>
          <a:noFill/>
          <a:ln w="9525">
            <a:solidFill>
              <a:schemeClr val="bg2"/>
            </a:solidFill>
            <a:round/>
            <a:headEnd/>
            <a:tailEnd/>
          </a:ln>
          <a:effectLst/>
        </p:spPr>
        <p:txBody>
          <a:bodyPr wrap="none"/>
          <a:lstStyle/>
          <a:p>
            <a:endParaRPr lang="fr-FR"/>
          </a:p>
        </p:txBody>
      </p:sp>
      <p:sp>
        <p:nvSpPr>
          <p:cNvPr id="13" name="Line 62"/>
          <p:cNvSpPr>
            <a:spLocks noChangeShapeType="1"/>
          </p:cNvSpPr>
          <p:nvPr userDrawn="1"/>
        </p:nvSpPr>
        <p:spPr bwMode="auto">
          <a:xfrm>
            <a:off x="1063626" y="5734051"/>
            <a:ext cx="360363" cy="0"/>
          </a:xfrm>
          <a:prstGeom prst="line">
            <a:avLst/>
          </a:prstGeom>
          <a:noFill/>
          <a:ln w="9525">
            <a:solidFill>
              <a:schemeClr val="bg2"/>
            </a:solidFill>
            <a:round/>
            <a:headEnd/>
            <a:tailEnd/>
          </a:ln>
          <a:effectLst/>
        </p:spPr>
        <p:txBody>
          <a:bodyPr wrap="none"/>
          <a:lstStyle/>
          <a:p>
            <a:endParaRPr lang="fr-FR"/>
          </a:p>
        </p:txBody>
      </p:sp>
      <p:sp>
        <p:nvSpPr>
          <p:cNvPr id="14" name="Line 63"/>
          <p:cNvSpPr>
            <a:spLocks noChangeShapeType="1"/>
          </p:cNvSpPr>
          <p:nvPr userDrawn="1"/>
        </p:nvSpPr>
        <p:spPr bwMode="auto">
          <a:xfrm>
            <a:off x="1063626" y="5765800"/>
            <a:ext cx="360363" cy="0"/>
          </a:xfrm>
          <a:prstGeom prst="line">
            <a:avLst/>
          </a:prstGeom>
          <a:noFill/>
          <a:ln w="9525">
            <a:solidFill>
              <a:schemeClr val="bg2"/>
            </a:solidFill>
            <a:round/>
            <a:headEnd/>
            <a:tailEnd/>
          </a:ln>
          <a:effectLst/>
        </p:spPr>
        <p:txBody>
          <a:bodyPr wrap="none"/>
          <a:lstStyle/>
          <a:p>
            <a:endParaRPr lang="fr-FR"/>
          </a:p>
        </p:txBody>
      </p:sp>
      <p:sp>
        <p:nvSpPr>
          <p:cNvPr id="15" name="Freeform 68"/>
          <p:cNvSpPr>
            <a:spLocks/>
          </p:cNvSpPr>
          <p:nvPr userDrawn="1"/>
        </p:nvSpPr>
        <p:spPr bwMode="auto">
          <a:xfrm>
            <a:off x="2024063" y="967317"/>
            <a:ext cx="6624637" cy="4394200"/>
          </a:xfrm>
          <a:custGeom>
            <a:avLst/>
            <a:gdLst>
              <a:gd name="T0" fmla="*/ 2147483647 w 4173"/>
              <a:gd name="T1" fmla="*/ 2147483647 h 2767"/>
              <a:gd name="T2" fmla="*/ 2147483647 w 4173"/>
              <a:gd name="T3" fmla="*/ 2147483647 h 2767"/>
              <a:gd name="T4" fmla="*/ 2147483647 w 4173"/>
              <a:gd name="T5" fmla="*/ 2147483647 h 2767"/>
              <a:gd name="T6" fmla="*/ 2147483647 w 4173"/>
              <a:gd name="T7" fmla="*/ 0 h 2767"/>
              <a:gd name="T8" fmla="*/ 0 w 4173"/>
              <a:gd name="T9" fmla="*/ 2147483647 h 2767"/>
              <a:gd name="T10" fmla="*/ 2147483647 w 4173"/>
              <a:gd name="T11" fmla="*/ 2147483647 h 2767"/>
              <a:gd name="T12" fmla="*/ 2147483647 w 4173"/>
              <a:gd name="T13" fmla="*/ 2147483647 h 2767"/>
              <a:gd name="T14" fmla="*/ 2147483647 w 4173"/>
              <a:gd name="T15" fmla="*/ 2147483647 h 27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73" h="2767">
                <a:moveTo>
                  <a:pt x="136" y="2767"/>
                </a:moveTo>
                <a:lnTo>
                  <a:pt x="4173" y="1815"/>
                </a:lnTo>
                <a:lnTo>
                  <a:pt x="1951" y="1815"/>
                </a:lnTo>
                <a:lnTo>
                  <a:pt x="1951" y="0"/>
                </a:lnTo>
                <a:lnTo>
                  <a:pt x="0" y="2631"/>
                </a:lnTo>
                <a:lnTo>
                  <a:pt x="91" y="2631"/>
                </a:lnTo>
                <a:lnTo>
                  <a:pt x="182" y="2677"/>
                </a:lnTo>
                <a:lnTo>
                  <a:pt x="182" y="2767"/>
                </a:lnTo>
              </a:path>
            </a:pathLst>
          </a:custGeom>
          <a:solidFill>
            <a:srgbClr val="CCFFFF">
              <a:alpha val="9019"/>
            </a:srgbClr>
          </a:solidFill>
          <a:ln w="9525" cap="flat" cmpd="sng">
            <a:solidFill>
              <a:schemeClr val="tx1"/>
            </a:solidFill>
            <a:prstDash val="solid"/>
            <a:round/>
            <a:headEnd/>
            <a:tailEnd/>
          </a:ln>
          <a:effectLst/>
        </p:spPr>
        <p:txBody>
          <a:bodyPr wrap="none"/>
          <a:lstStyle/>
          <a:p>
            <a:endParaRPr lang="fr-FR"/>
          </a:p>
        </p:txBody>
      </p:sp>
      <p:sp>
        <p:nvSpPr>
          <p:cNvPr id="16" name="Line 64"/>
          <p:cNvSpPr>
            <a:spLocks noChangeShapeType="1"/>
          </p:cNvSpPr>
          <p:nvPr userDrawn="1"/>
        </p:nvSpPr>
        <p:spPr bwMode="auto">
          <a:xfrm>
            <a:off x="1063626" y="5795433"/>
            <a:ext cx="360363" cy="0"/>
          </a:xfrm>
          <a:prstGeom prst="line">
            <a:avLst/>
          </a:prstGeom>
          <a:noFill/>
          <a:ln w="9525">
            <a:solidFill>
              <a:schemeClr val="bg2"/>
            </a:solidFill>
            <a:round/>
            <a:headEnd/>
            <a:tailEnd/>
          </a:ln>
          <a:effectLst/>
        </p:spPr>
        <p:txBody>
          <a:bodyPr wrap="none"/>
          <a:lstStyle/>
          <a:p>
            <a:endParaRPr lang="fr-FR"/>
          </a:p>
        </p:txBody>
      </p:sp>
      <p:sp>
        <p:nvSpPr>
          <p:cNvPr id="17" name="Line 65"/>
          <p:cNvSpPr>
            <a:spLocks noChangeShapeType="1"/>
          </p:cNvSpPr>
          <p:nvPr userDrawn="1"/>
        </p:nvSpPr>
        <p:spPr bwMode="auto">
          <a:xfrm>
            <a:off x="1063626" y="5825067"/>
            <a:ext cx="360363" cy="0"/>
          </a:xfrm>
          <a:prstGeom prst="line">
            <a:avLst/>
          </a:prstGeom>
          <a:noFill/>
          <a:ln w="9525">
            <a:solidFill>
              <a:schemeClr val="bg2"/>
            </a:solidFill>
            <a:round/>
            <a:headEnd/>
            <a:tailEnd/>
          </a:ln>
          <a:effectLst/>
        </p:spPr>
        <p:txBody>
          <a:bodyPr wrap="none"/>
          <a:lstStyle/>
          <a:p>
            <a:endParaRPr lang="fr-FR"/>
          </a:p>
        </p:txBody>
      </p:sp>
      <p:sp>
        <p:nvSpPr>
          <p:cNvPr id="18" name="Line 66"/>
          <p:cNvSpPr>
            <a:spLocks noChangeShapeType="1"/>
          </p:cNvSpPr>
          <p:nvPr userDrawn="1"/>
        </p:nvSpPr>
        <p:spPr bwMode="auto">
          <a:xfrm>
            <a:off x="1063626" y="5854700"/>
            <a:ext cx="360363" cy="0"/>
          </a:xfrm>
          <a:prstGeom prst="line">
            <a:avLst/>
          </a:prstGeom>
          <a:noFill/>
          <a:ln w="9525">
            <a:solidFill>
              <a:schemeClr val="bg2"/>
            </a:solidFill>
            <a:round/>
            <a:headEnd/>
            <a:tailEnd/>
          </a:ln>
          <a:effectLst/>
        </p:spPr>
        <p:txBody>
          <a:bodyPr wrap="none"/>
          <a:lstStyle/>
          <a:p>
            <a:endParaRPr lang="fr-FR"/>
          </a:p>
        </p:txBody>
      </p:sp>
      <p:sp>
        <p:nvSpPr>
          <p:cNvPr id="19" name="Rectangle 69"/>
          <p:cNvSpPr>
            <a:spLocks noChangeArrowheads="1"/>
          </p:cNvSpPr>
          <p:nvPr userDrawn="1"/>
        </p:nvSpPr>
        <p:spPr bwMode="auto">
          <a:xfrm>
            <a:off x="5078414" y="967317"/>
            <a:ext cx="3576637" cy="2895600"/>
          </a:xfrm>
          <a:prstGeom prst="rect">
            <a:avLst/>
          </a:prstGeom>
          <a:solidFill>
            <a:srgbClr val="6498CC"/>
          </a:solidFill>
          <a:ln w="25400">
            <a:solidFill>
              <a:schemeClr val="bg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fr-FR" altLang="fr-FR" smtClean="0"/>
          </a:p>
        </p:txBody>
      </p:sp>
      <p:sp>
        <p:nvSpPr>
          <p:cNvPr id="20" name="Freeform 70"/>
          <p:cNvSpPr>
            <a:spLocks/>
          </p:cNvSpPr>
          <p:nvPr userDrawn="1"/>
        </p:nvSpPr>
        <p:spPr bwMode="auto">
          <a:xfrm>
            <a:off x="1993901" y="5130801"/>
            <a:ext cx="347663" cy="300567"/>
          </a:xfrm>
          <a:custGeom>
            <a:avLst/>
            <a:gdLst>
              <a:gd name="T0" fmla="*/ 2147483647 w 208"/>
              <a:gd name="T1" fmla="*/ 2147483647 h 190"/>
              <a:gd name="T2" fmla="*/ 0 w 208"/>
              <a:gd name="T3" fmla="*/ 2147483647 h 190"/>
              <a:gd name="T4" fmla="*/ 2147483647 w 208"/>
              <a:gd name="T5" fmla="*/ 2147483647 h 190"/>
              <a:gd name="T6" fmla="*/ 2147483647 w 208"/>
              <a:gd name="T7" fmla="*/ 2147483647 h 190"/>
              <a:gd name="T8" fmla="*/ 2147483647 w 208"/>
              <a:gd name="T9" fmla="*/ 0 h 190"/>
              <a:gd name="T10" fmla="*/ 2147483647 w 208"/>
              <a:gd name="T11" fmla="*/ 2147483647 h 190"/>
              <a:gd name="T12" fmla="*/ 2147483647 w 208"/>
              <a:gd name="T13" fmla="*/ 2147483647 h 190"/>
              <a:gd name="T14" fmla="*/ 2147483647 w 208"/>
              <a:gd name="T15" fmla="*/ 2147483647 h 190"/>
              <a:gd name="T16" fmla="*/ 2147483647 w 208"/>
              <a:gd name="T17" fmla="*/ 2147483647 h 190"/>
              <a:gd name="T18" fmla="*/ 2147483647 w 208"/>
              <a:gd name="T19" fmla="*/ 2147483647 h 190"/>
              <a:gd name="T20" fmla="*/ 2147483647 w 208"/>
              <a:gd name="T21" fmla="*/ 2147483647 h 190"/>
              <a:gd name="T22" fmla="*/ 2147483647 w 208"/>
              <a:gd name="T23" fmla="*/ 2147483647 h 190"/>
              <a:gd name="T24" fmla="*/ 2147483647 w 208"/>
              <a:gd name="T25" fmla="*/ 2147483647 h 190"/>
              <a:gd name="T26" fmla="*/ 2147483647 w 208"/>
              <a:gd name="T27" fmla="*/ 2147483647 h 190"/>
              <a:gd name="T28" fmla="*/ 2147483647 w 208"/>
              <a:gd name="T29" fmla="*/ 2147483647 h 190"/>
              <a:gd name="T30" fmla="*/ 2147483647 w 208"/>
              <a:gd name="T31" fmla="*/ 2147483647 h 190"/>
              <a:gd name="T32" fmla="*/ 2147483647 w 208"/>
              <a:gd name="T33" fmla="*/ 2147483647 h 190"/>
              <a:gd name="T34" fmla="*/ 2147483647 w 208"/>
              <a:gd name="T35" fmla="*/ 2147483647 h 1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8" h="190">
                <a:moveTo>
                  <a:pt x="18" y="60"/>
                </a:moveTo>
                <a:lnTo>
                  <a:pt x="0" y="38"/>
                </a:lnTo>
                <a:lnTo>
                  <a:pt x="12" y="14"/>
                </a:lnTo>
                <a:lnTo>
                  <a:pt x="40" y="2"/>
                </a:lnTo>
                <a:lnTo>
                  <a:pt x="92" y="0"/>
                </a:lnTo>
                <a:lnTo>
                  <a:pt x="138" y="6"/>
                </a:lnTo>
                <a:lnTo>
                  <a:pt x="172" y="26"/>
                </a:lnTo>
                <a:lnTo>
                  <a:pt x="200" y="56"/>
                </a:lnTo>
                <a:lnTo>
                  <a:pt x="202" y="84"/>
                </a:lnTo>
                <a:lnTo>
                  <a:pt x="208" y="120"/>
                </a:lnTo>
                <a:lnTo>
                  <a:pt x="208" y="152"/>
                </a:lnTo>
                <a:lnTo>
                  <a:pt x="196" y="176"/>
                </a:lnTo>
                <a:lnTo>
                  <a:pt x="156" y="190"/>
                </a:lnTo>
                <a:lnTo>
                  <a:pt x="156" y="96"/>
                </a:lnTo>
                <a:lnTo>
                  <a:pt x="152" y="68"/>
                </a:lnTo>
                <a:lnTo>
                  <a:pt x="132" y="50"/>
                </a:lnTo>
                <a:lnTo>
                  <a:pt x="70" y="44"/>
                </a:lnTo>
                <a:lnTo>
                  <a:pt x="18" y="48"/>
                </a:lnTo>
              </a:path>
            </a:pathLst>
          </a:custGeom>
          <a:solidFill>
            <a:srgbClr val="274E75"/>
          </a:solidFill>
          <a:ln w="9525" cap="flat" cmpd="sng">
            <a:noFill/>
            <a:prstDash val="solid"/>
            <a:round/>
            <a:headEnd/>
            <a:tailEnd/>
          </a:ln>
          <a:effectLst/>
        </p:spPr>
        <p:txBody>
          <a:bodyPr wrap="none"/>
          <a:lstStyle/>
          <a:p>
            <a:endParaRPr lang="fr-FR"/>
          </a:p>
        </p:txBody>
      </p:sp>
      <p:sp>
        <p:nvSpPr>
          <p:cNvPr id="21" name="Line 71"/>
          <p:cNvSpPr>
            <a:spLocks noChangeShapeType="1"/>
          </p:cNvSpPr>
          <p:nvPr userDrawn="1"/>
        </p:nvSpPr>
        <p:spPr bwMode="auto">
          <a:xfrm>
            <a:off x="577850" y="6148917"/>
            <a:ext cx="9144000" cy="0"/>
          </a:xfrm>
          <a:prstGeom prst="line">
            <a:avLst/>
          </a:prstGeom>
          <a:noFill/>
          <a:ln w="9525">
            <a:solidFill>
              <a:schemeClr val="tx1"/>
            </a:solidFill>
            <a:round/>
            <a:headEnd/>
            <a:tailEnd/>
          </a:ln>
          <a:effectLst/>
        </p:spPr>
        <p:txBody>
          <a:bodyPr wrap="none"/>
          <a:lstStyle/>
          <a:p>
            <a:endParaRPr lang="fr-FR"/>
          </a:p>
        </p:txBody>
      </p:sp>
      <p:sp>
        <p:nvSpPr>
          <p:cNvPr id="47138" name="Rectangle 34"/>
          <p:cNvSpPr>
            <a:spLocks noGrp="1" noChangeArrowheads="1"/>
          </p:cNvSpPr>
          <p:nvPr>
            <p:ph type="ctrTitle" sz="quarter"/>
          </p:nvPr>
        </p:nvSpPr>
        <p:spPr>
          <a:xfrm>
            <a:off x="4932365" y="1484313"/>
            <a:ext cx="3551237" cy="2879725"/>
          </a:xfrm>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a:defRPr>
                <a:solidFill>
                  <a:srgbClr val="00FFFF"/>
                </a:solidFill>
              </a:defRPr>
            </a:lvl1pPr>
          </a:lstStyle>
          <a:p>
            <a:pPr lvl="0"/>
            <a:r>
              <a:rPr lang="fr-FR" noProof="0" smtClean="0"/>
              <a:t>Cliquez pour modifier le style du titre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8F2EF-107D-4FB4-B292-31110A1051A9}" type="datetimeFigureOut">
              <a:rPr lang="fr-FR" smtClean="0"/>
              <a:pPr/>
              <a:t>28/11/2015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1C0E2-41FB-49BE-BCD9-FE9950F9502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mailto:presur11@federation-photo.fr"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package" Target="../embeddings/Feuille_Microsoft_Office_Excel2.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7.xml.rels><?xml version="1.0" encoding="UTF-8" standalone="yes"?>
<Relationships xmlns="http://schemas.openxmlformats.org/package/2006/relationships"><Relationship Id="rId3" Type="http://schemas.openxmlformats.org/officeDocument/2006/relationships/package" Target="../embeddings/Feuille_Microsoft_Office_Excel3.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Feuille_Microsoft_Office_Excel4.xlsx"/></Relationships>
</file>

<file path=ppt/slides/_rels/slide128.xml.rels><?xml version="1.0" encoding="UTF-8" standalone="yes"?>
<Relationships xmlns="http://schemas.openxmlformats.org/package/2006/relationships"><Relationship Id="rId3" Type="http://schemas.openxmlformats.org/officeDocument/2006/relationships/package" Target="../embeddings/Feuille_Microsoft_Office_Excel5.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Feuille_Microsoft_Office_Excel6.xlsx"/></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federation-photo.fr/sites/federation-photo.fr/fpf_outils/outil-ip/2015/Compet04/dvd/NBN2-0065.jpg" TargetMode="External"/><Relationship Id="rId13" Type="http://schemas.openxmlformats.org/officeDocument/2006/relationships/hyperlink" Target="http://federation-photo.fr/sites/federation-photo.fr/fpf_outils/outil-ip/2015/Compet04/dvd/NBN2-0088.jpg" TargetMode="External"/><Relationship Id="rId3" Type="http://schemas.openxmlformats.org/officeDocument/2006/relationships/hyperlink" Target="http://federation-photo.fr/index.php?page=club&amp;id=294" TargetMode="External"/><Relationship Id="rId7" Type="http://schemas.openxmlformats.org/officeDocument/2006/relationships/hyperlink" Target="http://federation-photo.fr/index.php?page=club&amp;id=288" TargetMode="External"/><Relationship Id="rId12" Type="http://schemas.openxmlformats.org/officeDocument/2006/relationships/hyperlink" Target="http://federation-photo.fr/sites/federation-photo.fr/fpf_outils/outil-ip/2015/Compet04/dvd/NBN2-0086.jpg" TargetMode="External"/><Relationship Id="rId2" Type="http://schemas.openxmlformats.org/officeDocument/2006/relationships/hyperlink" Target="http://federation-photo.fr/index.php?page=union_regionale&amp;id=11" TargetMode="External"/><Relationship Id="rId16"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hyperlink" Target="http://federation-photo.fr/sites/federation-photo.fr/fpf_outils/outil-ip/2015/Compet04/dvd/NBN2-0048.jpg" TargetMode="External"/><Relationship Id="rId11" Type="http://schemas.openxmlformats.org/officeDocument/2006/relationships/hyperlink" Target="http://federation-photo.fr/index.php?page=club&amp;id=317" TargetMode="External"/><Relationship Id="rId5" Type="http://schemas.openxmlformats.org/officeDocument/2006/relationships/hyperlink" Target="http://federation-photo.fr/index.php?page=club&amp;id=279" TargetMode="External"/><Relationship Id="rId15" Type="http://schemas.openxmlformats.org/officeDocument/2006/relationships/hyperlink" Target="http://federation-photo.fr/sites/federation-photo.fr/fpf_outils/outil-ip/2015/Compet04/dvd/NBN2-0068.jpg" TargetMode="External"/><Relationship Id="rId10" Type="http://schemas.openxmlformats.org/officeDocument/2006/relationships/hyperlink" Target="http://federation-photo.fr/sites/federation-photo.fr/fpf_outils/outil-ip/2015/Compet04/dvd/NBN2-0047.jpg" TargetMode="External"/><Relationship Id="rId4" Type="http://schemas.openxmlformats.org/officeDocument/2006/relationships/hyperlink" Target="http://federation-photo.fr/sites/federation-photo.fr/fpf_outils/outil-ip/2015/Compet04/dvd/NBN2-0061.jpg" TargetMode="External"/><Relationship Id="rId9" Type="http://schemas.openxmlformats.org/officeDocument/2006/relationships/hyperlink" Target="http://federation-photo.fr/sites/federation-photo.fr/fpf_outils/outil-ip/2015/Compet04/dvd/NBN2-0050.jpg" TargetMode="External"/><Relationship Id="rId14" Type="http://schemas.openxmlformats.org/officeDocument/2006/relationships/hyperlink" Target="http://federation-photo.fr/sites/federation-photo.fr/fpf_outils/outil-ip/2015/Compet04/dvd/NBN2-0062.jp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federation-photo.fr/index.php?page=club&amp;id=279" TargetMode="External"/><Relationship Id="rId2" Type="http://schemas.openxmlformats.org/officeDocument/2006/relationships/hyperlink" Target="http://federation-photo.fr/index.php?page=union_regionale&amp;id=11" TargetMode="External"/><Relationship Id="rId1" Type="http://schemas.openxmlformats.org/officeDocument/2006/relationships/slideLayout" Target="../slideLayouts/slideLayout4.xml"/><Relationship Id="rId6" Type="http://schemas.openxmlformats.org/officeDocument/2006/relationships/hyperlink" Target="http://federation-photo.fr/index.php?page=club&amp;id=318" TargetMode="External"/><Relationship Id="rId5" Type="http://schemas.openxmlformats.org/officeDocument/2006/relationships/hyperlink" Target="http://federation-photo.fr/index.php?page=club&amp;id=317" TargetMode="External"/><Relationship Id="rId4" Type="http://schemas.openxmlformats.org/officeDocument/2006/relationships/hyperlink" Target="http://federation-photo.fr/index.php?page=club&amp;id=294"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federation-photo.fr/index.php?page=club&amp;id=290" TargetMode="External"/><Relationship Id="rId3" Type="http://schemas.openxmlformats.org/officeDocument/2006/relationships/hyperlink" Target="http://federation-photo.fr/index.php?page=club&amp;id=288" TargetMode="External"/><Relationship Id="rId7" Type="http://schemas.openxmlformats.org/officeDocument/2006/relationships/hyperlink" Target="http://federation-photo.fr/index.php?page=club&amp;id=318" TargetMode="External"/><Relationship Id="rId2" Type="http://schemas.openxmlformats.org/officeDocument/2006/relationships/hyperlink" Target="http://federation-photo.fr/index.php?page=union_regionale&amp;id=11" TargetMode="External"/><Relationship Id="rId1" Type="http://schemas.openxmlformats.org/officeDocument/2006/relationships/slideLayout" Target="../slideLayouts/slideLayout4.xml"/><Relationship Id="rId6" Type="http://schemas.openxmlformats.org/officeDocument/2006/relationships/hyperlink" Target="http://federation-photo.fr/index.php?page=club&amp;id=317" TargetMode="External"/><Relationship Id="rId11" Type="http://schemas.openxmlformats.org/officeDocument/2006/relationships/hyperlink" Target="http://federation-photo.fr/index.php?page=club&amp;id=967" TargetMode="External"/><Relationship Id="rId5" Type="http://schemas.openxmlformats.org/officeDocument/2006/relationships/hyperlink" Target="http://federation-photo.fr/index.php?page=club&amp;id=294" TargetMode="External"/><Relationship Id="rId10" Type="http://schemas.openxmlformats.org/officeDocument/2006/relationships/hyperlink" Target="http://federation-photo.fr/index.php?page=club&amp;id=1100" TargetMode="External"/><Relationship Id="rId4" Type="http://schemas.openxmlformats.org/officeDocument/2006/relationships/hyperlink" Target="http://federation-photo.fr/index.php?page=club&amp;id=279" TargetMode="External"/><Relationship Id="rId9" Type="http://schemas.openxmlformats.org/officeDocument/2006/relationships/hyperlink" Target="http://federation-photo.fr/index.php?page=club&amp;id=277"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6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Assemblée Générale de l’UR11</a:t>
            </a:r>
            <a:endParaRPr lang="fr-FR" dirty="0"/>
          </a:p>
        </p:txBody>
      </p:sp>
      <p:sp>
        <p:nvSpPr>
          <p:cNvPr id="3" name="Sous-titre 2"/>
          <p:cNvSpPr>
            <a:spLocks noGrp="1"/>
          </p:cNvSpPr>
          <p:nvPr>
            <p:ph type="subTitle" idx="1"/>
          </p:nvPr>
        </p:nvSpPr>
        <p:spPr/>
        <p:txBody>
          <a:bodyPr/>
          <a:lstStyle/>
          <a:p>
            <a:r>
              <a:rPr lang="fr-FR" dirty="0" smtClean="0"/>
              <a:t>Cognin</a:t>
            </a:r>
          </a:p>
          <a:p>
            <a:r>
              <a:rPr lang="fr-FR" dirty="0" smtClean="0"/>
              <a:t>14 novembre 2015</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Site compétitions </a:t>
            </a:r>
            <a:br>
              <a:rPr lang="fr-FR" dirty="0" smtClean="0"/>
            </a:br>
            <a:r>
              <a:rPr lang="fr-FR" sz="1600" dirty="0" smtClean="0"/>
              <a:t> http://outils.federation-photo.fr/concours/</a:t>
            </a:r>
            <a:endParaRPr lang="fr-FR" sz="1600" dirty="0"/>
          </a:p>
        </p:txBody>
      </p:sp>
      <p:grpSp>
        <p:nvGrpSpPr>
          <p:cNvPr id="10" name="Groupe 9"/>
          <p:cNvGrpSpPr/>
          <p:nvPr/>
        </p:nvGrpSpPr>
        <p:grpSpPr>
          <a:xfrm>
            <a:off x="251520" y="1628800"/>
            <a:ext cx="5544616" cy="4602438"/>
            <a:chOff x="251520" y="1628800"/>
            <a:chExt cx="5544616" cy="4602438"/>
          </a:xfrm>
        </p:grpSpPr>
        <p:pic>
          <p:nvPicPr>
            <p:cNvPr id="53249" name="Picture 1"/>
            <p:cNvPicPr>
              <a:picLocks noChangeAspect="1" noChangeArrowheads="1"/>
            </p:cNvPicPr>
            <p:nvPr/>
          </p:nvPicPr>
          <p:blipFill>
            <a:blip r:embed="rId2" cstate="screen"/>
            <a:srcRect/>
            <a:stretch>
              <a:fillRect/>
            </a:stretch>
          </p:blipFill>
          <p:spPr bwMode="auto">
            <a:xfrm>
              <a:off x="251520" y="1628800"/>
              <a:ext cx="5544616" cy="4602438"/>
            </a:xfrm>
            <a:prstGeom prst="rect">
              <a:avLst/>
            </a:prstGeom>
            <a:noFill/>
            <a:ln w="9525">
              <a:noFill/>
              <a:miter lim="800000"/>
              <a:headEnd/>
              <a:tailEnd/>
            </a:ln>
          </p:spPr>
        </p:pic>
        <p:sp>
          <p:nvSpPr>
            <p:cNvPr id="7" name="Ellipse 6"/>
            <p:cNvSpPr/>
            <p:nvPr/>
          </p:nvSpPr>
          <p:spPr>
            <a:xfrm>
              <a:off x="5292080" y="4581128"/>
              <a:ext cx="432048" cy="216024"/>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53250" name="Picture 2"/>
          <p:cNvPicPr>
            <a:picLocks noChangeAspect="1" noChangeArrowheads="1"/>
          </p:cNvPicPr>
          <p:nvPr/>
        </p:nvPicPr>
        <p:blipFill>
          <a:blip r:embed="rId3" cstate="screen"/>
          <a:srcRect/>
          <a:stretch>
            <a:fillRect/>
          </a:stretch>
        </p:blipFill>
        <p:spPr bwMode="auto">
          <a:xfrm>
            <a:off x="571500" y="2281238"/>
            <a:ext cx="8001000" cy="2295525"/>
          </a:xfrm>
          <a:prstGeom prst="rect">
            <a:avLst/>
          </a:prstGeom>
          <a:noFill/>
          <a:ln w="9525">
            <a:noFill/>
            <a:miter lim="800000"/>
            <a:headEnd/>
            <a:tailEnd/>
          </a:ln>
        </p:spPr>
      </p:pic>
      <p:pic>
        <p:nvPicPr>
          <p:cNvPr id="53251" name="Picture 3"/>
          <p:cNvPicPr>
            <a:picLocks noChangeAspect="1" noChangeArrowheads="1"/>
          </p:cNvPicPr>
          <p:nvPr/>
        </p:nvPicPr>
        <p:blipFill>
          <a:blip r:embed="rId4" cstate="screen"/>
          <a:srcRect/>
          <a:stretch>
            <a:fillRect/>
          </a:stretch>
        </p:blipFill>
        <p:spPr bwMode="auto">
          <a:xfrm>
            <a:off x="4211960" y="2492896"/>
            <a:ext cx="3479733" cy="360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53250"/>
                                        </p:tgtEl>
                                        <p:attrNameLst>
                                          <p:attrName>style.visibility</p:attrName>
                                        </p:attrNameLst>
                                      </p:cBhvr>
                                      <p:to>
                                        <p:strVal val="visible"/>
                                      </p:to>
                                    </p:set>
                                    <p:animEffect transition="in" filter="box(in)">
                                      <p:cBhvr>
                                        <p:cTn id="11" dur="500"/>
                                        <p:tgtEl>
                                          <p:spTgt spid="53250"/>
                                        </p:tgtEl>
                                      </p:cBhvr>
                                    </p:animEffect>
                                  </p:childTnLst>
                                  <p:subTnLst>
                                    <p:set>
                                      <p:cBhvr override="childStyle">
                                        <p:cTn dur="1" fill="hold" display="0" masterRel="nextClick" afterEffect="1"/>
                                        <p:tgtEl>
                                          <p:spTgt spid="53250"/>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53251"/>
                                        </p:tgtEl>
                                        <p:attrNameLst>
                                          <p:attrName>style.visibility</p:attrName>
                                        </p:attrNameLst>
                                      </p:cBhvr>
                                      <p:to>
                                        <p:strVal val="visible"/>
                                      </p:to>
                                    </p:set>
                                    <p:animEffect transition="in" filter="box(in)">
                                      <p:cBhvr>
                                        <p:cTn id="16" dur="5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8 ex æquo – pavots – Jean Charles Demeure - </a:t>
            </a:r>
            <a:r>
              <a:rPr lang="fr-FR" sz="2000" dirty="0" err="1" smtClean="0"/>
              <a:t>Biviers</a:t>
            </a:r>
            <a:endParaRPr lang="fr-FR" sz="2000" dirty="0"/>
          </a:p>
        </p:txBody>
      </p:sp>
      <p:pic>
        <p:nvPicPr>
          <p:cNvPr id="4" name="Espace réservé du contenu 3"/>
          <p:cNvPicPr>
            <a:picLocks noGrp="1" noChangeAspect="1"/>
          </p:cNvPicPr>
          <p:nvPr>
            <p:ph idx="1"/>
          </p:nvPr>
        </p:nvPicPr>
        <p:blipFill>
          <a:blip r:embed="rId2" cstate="screen">
            <a:extLst>
              <a:ext uri="{28A0092B-C50C-407E-A947-70E740481C1C}">
                <a14:useLocalDpi xmlns="" xmlns:a14="http://schemas.microsoft.com/office/drawing/2010/main" val="0"/>
              </a:ext>
            </a:extLst>
          </a:blip>
          <a:stretch>
            <a:fillRect/>
          </a:stretch>
        </p:blipFill>
        <p:spPr>
          <a:xfrm>
            <a:off x="2124373" y="1825625"/>
            <a:ext cx="4895255" cy="4351338"/>
          </a:xfrm>
        </p:spPr>
      </p:pic>
    </p:spTree>
    <p:extLst>
      <p:ext uri="{BB962C8B-B14F-4D97-AF65-F5344CB8AC3E}">
        <p14:creationId xmlns="" xmlns:p14="http://schemas.microsoft.com/office/powerpoint/2010/main" val="72799647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921733"/>
            <a:ext cx="7886700" cy="4883531"/>
          </a:xfrm>
        </p:spPr>
        <p:txBody>
          <a:bodyPr>
            <a:normAutofit/>
          </a:bodyPr>
          <a:lstStyle/>
          <a:p>
            <a:pPr algn="ctr"/>
            <a:r>
              <a:rPr lang="fr-FR" dirty="0" smtClean="0"/>
              <a:t>Les 10 meilleures photos </a:t>
            </a:r>
            <a:br>
              <a:rPr lang="fr-FR" dirty="0" smtClean="0"/>
            </a:br>
            <a:r>
              <a:rPr lang="fr-FR" dirty="0"/>
              <a:t/>
            </a:r>
            <a:br>
              <a:rPr lang="fr-FR" dirty="0"/>
            </a:br>
            <a:r>
              <a:rPr lang="fr-FR" dirty="0" smtClean="0"/>
              <a:t/>
            </a:r>
            <a:br>
              <a:rPr lang="fr-FR" dirty="0" smtClean="0"/>
            </a:br>
            <a:r>
              <a:rPr lang="fr-FR" dirty="0" smtClean="0"/>
              <a:t>Couleur Papier nature</a:t>
            </a:r>
            <a:endParaRPr lang="fr-FR" dirty="0"/>
          </a:p>
        </p:txBody>
      </p:sp>
    </p:spTree>
    <p:extLst>
      <p:ext uri="{BB962C8B-B14F-4D97-AF65-F5344CB8AC3E}">
        <p14:creationId xmlns="" xmlns:p14="http://schemas.microsoft.com/office/powerpoint/2010/main" val="211005139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1 – Clair obscur – Michel </a:t>
            </a:r>
            <a:r>
              <a:rPr lang="fr-FR" sz="2000" dirty="0" err="1" smtClean="0"/>
              <a:t>Accary</a:t>
            </a:r>
            <a:r>
              <a:rPr lang="fr-FR" sz="2000" dirty="0" smtClean="0"/>
              <a:t> –Méliès Chambéry</a:t>
            </a:r>
            <a:endParaRPr lang="fr-FR" sz="2000" dirty="0"/>
          </a:p>
        </p:txBody>
      </p:sp>
      <p:pic>
        <p:nvPicPr>
          <p:cNvPr id="4" name="Espace réservé du contenu 3"/>
          <p:cNvPicPr>
            <a:picLocks noGrp="1" noChangeAspect="1"/>
          </p:cNvPicPr>
          <p:nvPr>
            <p:ph idx="1"/>
          </p:nvPr>
        </p:nvPicPr>
        <p:blipFill>
          <a:blip r:embed="rId2" cstate="screen">
            <a:extLst>
              <a:ext uri="{28A0092B-C50C-407E-A947-70E740481C1C}">
                <a14:useLocalDpi xmlns="" xmlns:a14="http://schemas.microsoft.com/office/drawing/2010/main" val="0"/>
              </a:ext>
            </a:extLst>
          </a:blip>
          <a:stretch>
            <a:fillRect/>
          </a:stretch>
        </p:blipFill>
        <p:spPr>
          <a:xfrm>
            <a:off x="2377440" y="2050574"/>
            <a:ext cx="4389120" cy="3901440"/>
          </a:xfrm>
        </p:spPr>
      </p:pic>
    </p:spTree>
    <p:extLst>
      <p:ext uri="{BB962C8B-B14F-4D97-AF65-F5344CB8AC3E}">
        <p14:creationId xmlns="" xmlns:p14="http://schemas.microsoft.com/office/powerpoint/2010/main" val="22568818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2 – Gazé – Sophie Pichon – Méliès Chambéry</a:t>
            </a:r>
            <a:endParaRPr lang="fr-FR" sz="2000" dirty="0"/>
          </a:p>
        </p:txBody>
      </p:sp>
      <p:pic>
        <p:nvPicPr>
          <p:cNvPr id="4" name="Espace réservé du contenu 3"/>
          <p:cNvPicPr>
            <a:picLocks noGrp="1" noChangeAspect="1"/>
          </p:cNvPicPr>
          <p:nvPr>
            <p:ph idx="1"/>
          </p:nvPr>
        </p:nvPicPr>
        <p:blipFill>
          <a:blip r:embed="rId2" cstate="screen">
            <a:extLst>
              <a:ext uri="{28A0092B-C50C-407E-A947-70E740481C1C}">
                <a14:useLocalDpi xmlns="" xmlns:a14="http://schemas.microsoft.com/office/drawing/2010/main" val="0"/>
              </a:ext>
            </a:extLst>
          </a:blip>
          <a:stretch>
            <a:fillRect/>
          </a:stretch>
        </p:blipFill>
        <p:spPr>
          <a:xfrm>
            <a:off x="2576482" y="1825625"/>
            <a:ext cx="3991036" cy="4351338"/>
          </a:xfrm>
        </p:spPr>
      </p:pic>
    </p:spTree>
    <p:extLst>
      <p:ext uri="{BB962C8B-B14F-4D97-AF65-F5344CB8AC3E}">
        <p14:creationId xmlns="" xmlns:p14="http://schemas.microsoft.com/office/powerpoint/2010/main" val="55425744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3 ex æquo – Cornue – Philippe Vallet – Aix les Bains</a:t>
            </a:r>
            <a:endParaRPr lang="fr-FR" sz="2000" dirty="0"/>
          </a:p>
        </p:txBody>
      </p:sp>
      <p:pic>
        <p:nvPicPr>
          <p:cNvPr id="4" name="Espace réservé du contenu 3"/>
          <p:cNvPicPr>
            <a:picLocks noGrp="1" noChangeAspect="1"/>
          </p:cNvPicPr>
          <p:nvPr>
            <p:ph idx="1"/>
          </p:nvPr>
        </p:nvPicPr>
        <p:blipFill>
          <a:blip r:embed="rId2" cstate="screen">
            <a:extLst>
              <a:ext uri="{28A0092B-C50C-407E-A947-70E740481C1C}">
                <a14:useLocalDpi xmlns="" xmlns:a14="http://schemas.microsoft.com/office/drawing/2010/main" val="0"/>
              </a:ext>
            </a:extLst>
          </a:blip>
          <a:stretch>
            <a:fillRect/>
          </a:stretch>
        </p:blipFill>
        <p:spPr>
          <a:xfrm>
            <a:off x="3484166" y="1825625"/>
            <a:ext cx="2175669" cy="4351338"/>
          </a:xfrm>
        </p:spPr>
      </p:pic>
    </p:spTree>
    <p:extLst>
      <p:ext uri="{BB962C8B-B14F-4D97-AF65-F5344CB8AC3E}">
        <p14:creationId xmlns="" xmlns:p14="http://schemas.microsoft.com/office/powerpoint/2010/main" val="173983416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3 ex æquo – Machaon – Sophie Pichon – Méliès  Chambéry</a:t>
            </a:r>
            <a:endParaRPr lang="fr-FR" sz="2000" dirty="0"/>
          </a:p>
        </p:txBody>
      </p:sp>
      <p:pic>
        <p:nvPicPr>
          <p:cNvPr id="4" name="Espace réservé du contenu 3"/>
          <p:cNvPicPr>
            <a:picLocks noGrp="1" noChangeAspect="1"/>
          </p:cNvPicPr>
          <p:nvPr>
            <p:ph idx="1"/>
          </p:nvPr>
        </p:nvPicPr>
        <p:blipFill>
          <a:blip r:embed="rId2" cstate="screen">
            <a:extLst>
              <a:ext uri="{28A0092B-C50C-407E-A947-70E740481C1C}">
                <a14:useLocalDpi xmlns="" xmlns:a14="http://schemas.microsoft.com/office/drawing/2010/main" val="0"/>
              </a:ext>
            </a:extLst>
          </a:blip>
          <a:stretch>
            <a:fillRect/>
          </a:stretch>
        </p:blipFill>
        <p:spPr>
          <a:xfrm>
            <a:off x="2377440" y="2050574"/>
            <a:ext cx="4389120" cy="3901440"/>
          </a:xfrm>
        </p:spPr>
      </p:pic>
    </p:spTree>
    <p:extLst>
      <p:ext uri="{BB962C8B-B14F-4D97-AF65-F5344CB8AC3E}">
        <p14:creationId xmlns="" xmlns:p14="http://schemas.microsoft.com/office/powerpoint/2010/main" val="58811285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t>3</a:t>
            </a:r>
            <a:r>
              <a:rPr lang="fr-FR" sz="2000" dirty="0" smtClean="0"/>
              <a:t> ex æquo – Je suis là – Michel Bonneau - </a:t>
            </a:r>
            <a:r>
              <a:rPr lang="fr-FR" sz="2000" dirty="0" err="1" smtClean="0"/>
              <a:t>Larringes</a:t>
            </a:r>
            <a:endParaRPr lang="fr-FR" sz="2000" dirty="0"/>
          </a:p>
        </p:txBody>
      </p:sp>
      <p:pic>
        <p:nvPicPr>
          <p:cNvPr id="4" name="Espace réservé du contenu 3"/>
          <p:cNvPicPr>
            <a:picLocks noGrp="1" noChangeAspect="1"/>
          </p:cNvPicPr>
          <p:nvPr>
            <p:ph idx="1"/>
          </p:nvPr>
        </p:nvPicPr>
        <p:blipFill>
          <a:blip r:embed="rId2" cstate="screen">
            <a:extLst>
              <a:ext uri="{28A0092B-C50C-407E-A947-70E740481C1C}">
                <a14:useLocalDpi xmlns="" xmlns:a14="http://schemas.microsoft.com/office/drawing/2010/main" val="0"/>
              </a:ext>
            </a:extLst>
          </a:blip>
          <a:stretch>
            <a:fillRect/>
          </a:stretch>
        </p:blipFill>
        <p:spPr>
          <a:xfrm>
            <a:off x="3488415" y="1825625"/>
            <a:ext cx="2167170" cy="4351338"/>
          </a:xfrm>
        </p:spPr>
      </p:pic>
    </p:spTree>
    <p:extLst>
      <p:ext uri="{BB962C8B-B14F-4D97-AF65-F5344CB8AC3E}">
        <p14:creationId xmlns="" xmlns:p14="http://schemas.microsoft.com/office/powerpoint/2010/main" val="21488986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6 ex æquo – Sphinx – Sophie Pichon – Méliès Chambéry</a:t>
            </a:r>
            <a:endParaRPr lang="fr-FR" sz="2000" dirty="0"/>
          </a:p>
        </p:txBody>
      </p:sp>
      <p:pic>
        <p:nvPicPr>
          <p:cNvPr id="4" name="Espace réservé du contenu 3"/>
          <p:cNvPicPr>
            <a:picLocks noGrp="1" noChangeAspect="1"/>
          </p:cNvPicPr>
          <p:nvPr>
            <p:ph idx="1"/>
          </p:nvPr>
        </p:nvPicPr>
        <p:blipFill>
          <a:blip r:embed="rId2" cstate="screen">
            <a:extLst>
              <a:ext uri="{28A0092B-C50C-407E-A947-70E740481C1C}">
                <a14:useLocalDpi xmlns="" xmlns:a14="http://schemas.microsoft.com/office/drawing/2010/main" val="0"/>
              </a:ext>
            </a:extLst>
          </a:blip>
          <a:stretch>
            <a:fillRect/>
          </a:stretch>
        </p:blipFill>
        <p:spPr>
          <a:xfrm>
            <a:off x="2377440" y="2050574"/>
            <a:ext cx="4389120" cy="3901440"/>
          </a:xfrm>
        </p:spPr>
      </p:pic>
    </p:spTree>
    <p:extLst>
      <p:ext uri="{BB962C8B-B14F-4D97-AF65-F5344CB8AC3E}">
        <p14:creationId xmlns="" xmlns:p14="http://schemas.microsoft.com/office/powerpoint/2010/main" val="100410688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6 ex æquo – Du haut de mon arbre – Eliane </a:t>
            </a:r>
            <a:r>
              <a:rPr lang="fr-FR" sz="2000" dirty="0" err="1" smtClean="0"/>
              <a:t>Rossillon</a:t>
            </a:r>
            <a:r>
              <a:rPr lang="fr-FR" sz="2000" dirty="0" smtClean="0"/>
              <a:t> - </a:t>
            </a:r>
            <a:r>
              <a:rPr lang="fr-FR" sz="2000" dirty="0" err="1" smtClean="0"/>
              <a:t>Biviers</a:t>
            </a:r>
            <a:endParaRPr lang="fr-FR" sz="2000" dirty="0"/>
          </a:p>
        </p:txBody>
      </p:sp>
      <p:pic>
        <p:nvPicPr>
          <p:cNvPr id="4" name="Espace réservé du contenu 3"/>
          <p:cNvPicPr>
            <a:picLocks noGrp="1" noChangeAspect="1"/>
          </p:cNvPicPr>
          <p:nvPr>
            <p:ph idx="1"/>
          </p:nvPr>
        </p:nvPicPr>
        <p:blipFill>
          <a:blip r:embed="rId2" cstate="screen">
            <a:extLst>
              <a:ext uri="{28A0092B-C50C-407E-A947-70E740481C1C}">
                <a14:useLocalDpi xmlns="" xmlns:a14="http://schemas.microsoft.com/office/drawing/2010/main" val="0"/>
              </a:ext>
            </a:extLst>
          </a:blip>
          <a:stretch>
            <a:fillRect/>
          </a:stretch>
        </p:blipFill>
        <p:spPr>
          <a:xfrm>
            <a:off x="3417876" y="1825625"/>
            <a:ext cx="2308249" cy="4351338"/>
          </a:xfrm>
        </p:spPr>
      </p:pic>
    </p:spTree>
    <p:extLst>
      <p:ext uri="{BB962C8B-B14F-4D97-AF65-F5344CB8AC3E}">
        <p14:creationId xmlns="" xmlns:p14="http://schemas.microsoft.com/office/powerpoint/2010/main" val="51190800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t>6</a:t>
            </a:r>
            <a:r>
              <a:rPr lang="fr-FR" sz="2000" dirty="0" smtClean="0"/>
              <a:t> ex æquo – Sous la neige – Jean François </a:t>
            </a:r>
            <a:r>
              <a:rPr lang="fr-FR" sz="2000" dirty="0" err="1" smtClean="0"/>
              <a:t>Bouillet</a:t>
            </a:r>
            <a:r>
              <a:rPr lang="fr-FR" sz="2000" dirty="0" smtClean="0"/>
              <a:t> – St Maurice l’Exil</a:t>
            </a:r>
            <a:endParaRPr lang="fr-FR" sz="2000" dirty="0"/>
          </a:p>
        </p:txBody>
      </p:sp>
      <p:pic>
        <p:nvPicPr>
          <p:cNvPr id="4" name="Espace réservé du contenu 3"/>
          <p:cNvPicPr>
            <a:picLocks noGrp="1" noChangeAspect="1"/>
          </p:cNvPicPr>
          <p:nvPr>
            <p:ph idx="1"/>
          </p:nvPr>
        </p:nvPicPr>
        <p:blipFill>
          <a:blip r:embed="rId2" cstate="screen">
            <a:extLst>
              <a:ext uri="{28A0092B-C50C-407E-A947-70E740481C1C}">
                <a14:useLocalDpi xmlns="" xmlns:a14="http://schemas.microsoft.com/office/drawing/2010/main" val="0"/>
              </a:ext>
            </a:extLst>
          </a:blip>
          <a:stretch>
            <a:fillRect/>
          </a:stretch>
        </p:blipFill>
        <p:spPr>
          <a:xfrm>
            <a:off x="2124373" y="1825625"/>
            <a:ext cx="4895255" cy="4351338"/>
          </a:xfrm>
        </p:spPr>
      </p:pic>
    </p:spTree>
    <p:extLst>
      <p:ext uri="{BB962C8B-B14F-4D97-AF65-F5344CB8AC3E}">
        <p14:creationId xmlns="" xmlns:p14="http://schemas.microsoft.com/office/powerpoint/2010/main" val="2047367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2000" dirty="0" smtClean="0"/>
              <a:t>Après 5 ans au poste de Commissaire Régional IP, Michel </a:t>
            </a:r>
            <a:r>
              <a:rPr lang="fr-FR" sz="2000" dirty="0" err="1" smtClean="0"/>
              <a:t>Vrahidès</a:t>
            </a:r>
            <a:r>
              <a:rPr lang="fr-FR" sz="2000" dirty="0" smtClean="0"/>
              <a:t> m’a demandé à passer la main. </a:t>
            </a:r>
          </a:p>
          <a:p>
            <a:pPr lvl="1"/>
            <a:r>
              <a:rPr lang="fr-FR" sz="1600" dirty="0" smtClean="0"/>
              <a:t>Remercions-le chaleureusement pour le travail effectué.</a:t>
            </a:r>
          </a:p>
          <a:p>
            <a:r>
              <a:rPr lang="fr-FR" sz="2000" dirty="0" smtClean="0"/>
              <a:t>Départ Christophe Arnaud, pour raisons personnelles et professionnelles</a:t>
            </a:r>
          </a:p>
          <a:p>
            <a:endParaRPr lang="fr-FR" sz="2000" dirty="0" smtClean="0"/>
          </a:p>
          <a:p>
            <a:r>
              <a:rPr lang="fr-FR" sz="2000" dirty="0" smtClean="0"/>
              <a:t>Organisations des Concours Régionaux : cette année, nous irons à Bourgoin et à </a:t>
            </a:r>
            <a:r>
              <a:rPr lang="fr-FR" sz="2000" dirty="0" err="1" smtClean="0"/>
              <a:t>Larringe</a:t>
            </a:r>
            <a:r>
              <a:rPr lang="fr-FR" sz="2000" dirty="0" smtClean="0"/>
              <a:t>. Je remercie le PC </a:t>
            </a:r>
            <a:r>
              <a:rPr lang="fr-FR" sz="2000" dirty="0" err="1" smtClean="0"/>
              <a:t>Berjallien</a:t>
            </a:r>
            <a:r>
              <a:rPr lang="fr-FR" sz="2000" dirty="0" smtClean="0"/>
              <a:t> et Gavot Déclic.</a:t>
            </a:r>
          </a:p>
          <a:p>
            <a:r>
              <a:rPr lang="fr-FR" sz="2000" dirty="0" smtClean="0"/>
              <a:t>Pas de lieu décidé pour la Journée de l’UR, si un club est intéressé, qu’il se manifeste !</a:t>
            </a:r>
          </a:p>
          <a:p>
            <a:r>
              <a:rPr lang="fr-FR" sz="2000" dirty="0" smtClean="0"/>
              <a:t>Journée de l’UR 2015 : pourquoi si peu de participation ?</a:t>
            </a:r>
          </a:p>
          <a:p>
            <a:endParaRPr lang="fr-FR" sz="2000" dirty="0"/>
          </a:p>
        </p:txBody>
      </p:sp>
      <p:sp>
        <p:nvSpPr>
          <p:cNvPr id="2" name="Titre 1"/>
          <p:cNvSpPr>
            <a:spLocks noGrp="1"/>
          </p:cNvSpPr>
          <p:nvPr>
            <p:ph type="title"/>
          </p:nvPr>
        </p:nvSpPr>
        <p:spPr/>
        <p:txBody>
          <a:bodyPr/>
          <a:lstStyle/>
          <a:p>
            <a:r>
              <a:rPr lang="fr-FR" dirty="0" smtClean="0"/>
              <a:t>Autres points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9 – Combat – Michel </a:t>
            </a:r>
            <a:r>
              <a:rPr lang="fr-FR" sz="2000" dirty="0" err="1" smtClean="0"/>
              <a:t>Accary</a:t>
            </a:r>
            <a:r>
              <a:rPr lang="fr-FR" sz="2000" dirty="0" smtClean="0"/>
              <a:t> – Méliès Chambéry</a:t>
            </a:r>
            <a:br>
              <a:rPr lang="fr-FR" sz="2000" dirty="0" smtClean="0"/>
            </a:br>
            <a:endParaRPr lang="fr-FR" sz="2000" dirty="0"/>
          </a:p>
        </p:txBody>
      </p:sp>
      <p:pic>
        <p:nvPicPr>
          <p:cNvPr id="4" name="Espace réservé du contenu 3"/>
          <p:cNvPicPr>
            <a:picLocks noGrp="1" noChangeAspect="1"/>
          </p:cNvPicPr>
          <p:nvPr>
            <p:ph idx="1"/>
          </p:nvPr>
        </p:nvPicPr>
        <p:blipFill>
          <a:blip r:embed="rId2" cstate="screen">
            <a:extLst>
              <a:ext uri="{28A0092B-C50C-407E-A947-70E740481C1C}">
                <a14:useLocalDpi xmlns="" xmlns:a14="http://schemas.microsoft.com/office/drawing/2010/main" val="0"/>
              </a:ext>
            </a:extLst>
          </a:blip>
          <a:stretch>
            <a:fillRect/>
          </a:stretch>
        </p:blipFill>
        <p:spPr>
          <a:xfrm>
            <a:off x="2377440" y="2050574"/>
            <a:ext cx="4389120" cy="3901440"/>
          </a:xfrm>
        </p:spPr>
      </p:pic>
    </p:spTree>
    <p:extLst>
      <p:ext uri="{BB962C8B-B14F-4D97-AF65-F5344CB8AC3E}">
        <p14:creationId xmlns="" xmlns:p14="http://schemas.microsoft.com/office/powerpoint/2010/main" val="118475727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9 ex æquo – Aigrette dorée – Guillaume Roche - Cognin</a:t>
            </a:r>
            <a:endParaRPr lang="fr-FR" sz="2000" dirty="0"/>
          </a:p>
        </p:txBody>
      </p:sp>
      <p:pic>
        <p:nvPicPr>
          <p:cNvPr id="4" name="Espace réservé du contenu 3"/>
          <p:cNvPicPr>
            <a:picLocks noGrp="1" noChangeAspect="1"/>
          </p:cNvPicPr>
          <p:nvPr>
            <p:ph idx="1"/>
          </p:nvPr>
        </p:nvPicPr>
        <p:blipFill>
          <a:blip r:embed="rId2" cstate="screen">
            <a:extLst>
              <a:ext uri="{28A0092B-C50C-407E-A947-70E740481C1C}">
                <a14:useLocalDpi xmlns="" xmlns:a14="http://schemas.microsoft.com/office/drawing/2010/main" val="0"/>
              </a:ext>
            </a:extLst>
          </a:blip>
          <a:stretch>
            <a:fillRect/>
          </a:stretch>
        </p:blipFill>
        <p:spPr>
          <a:xfrm>
            <a:off x="2377440" y="2367566"/>
            <a:ext cx="4389120" cy="3267456"/>
          </a:xfrm>
        </p:spPr>
      </p:pic>
    </p:spTree>
    <p:extLst>
      <p:ext uri="{BB962C8B-B14F-4D97-AF65-F5344CB8AC3E}">
        <p14:creationId xmlns="" xmlns:p14="http://schemas.microsoft.com/office/powerpoint/2010/main" val="9752063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36912"/>
            <a:ext cx="8445624" cy="1143000"/>
          </a:xfrm>
        </p:spPr>
        <p:txBody>
          <a:bodyPr>
            <a:normAutofit fontScale="90000"/>
          </a:bodyPr>
          <a:lstStyle/>
          <a:p>
            <a:r>
              <a:rPr lang="fr-FR" dirty="0" smtClean="0"/>
              <a:t>Patrick </a:t>
            </a:r>
            <a:r>
              <a:rPr lang="fr-FR" dirty="0" err="1" smtClean="0"/>
              <a:t>Rottiers</a:t>
            </a:r>
            <a:r>
              <a:rPr lang="fr-FR" dirty="0" smtClean="0"/>
              <a:t>, </a:t>
            </a:r>
            <a:br>
              <a:rPr lang="fr-FR" dirty="0" smtClean="0"/>
            </a:br>
            <a:r>
              <a:rPr lang="fr-FR" dirty="0" smtClean="0"/>
              <a:t>Commissaire Régional Audiovisuel</a:t>
            </a:r>
            <a:br>
              <a:rPr lang="fr-FR" dirty="0" smtClean="0"/>
            </a:br>
            <a:endParaRPr lang="fr-FR" dirty="0"/>
          </a:p>
        </p:txBody>
      </p:sp>
      <p:sp>
        <p:nvSpPr>
          <p:cNvPr id="4" name="Rectangle 3"/>
          <p:cNvSpPr/>
          <p:nvPr/>
        </p:nvSpPr>
        <p:spPr>
          <a:xfrm>
            <a:off x="251520" y="1124744"/>
            <a:ext cx="864096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Rectangle 7"/>
          <p:cNvSpPr>
            <a:spLocks noGrp="1" noChangeArrowheads="1"/>
          </p:cNvSpPr>
          <p:nvPr>
            <p:ph type="ctrTitle"/>
          </p:nvPr>
        </p:nvSpPr>
        <p:spPr>
          <a:xfrm>
            <a:off x="4859338" y="1028701"/>
            <a:ext cx="3960812" cy="2377017"/>
          </a:xfrm>
          <a:effectLst>
            <a:outerShdw dist="35921" dir="2700000" algn="ctr" rotWithShape="0">
              <a:schemeClr val="bg2"/>
            </a:outerShdw>
          </a:effectLst>
        </p:spPr>
        <p:txBody>
          <a:bodyPr/>
          <a:lstStyle/>
          <a:p>
            <a:pPr eaLnBrk="1" hangingPunct="1"/>
            <a:r>
              <a:rPr lang="fr-FR" altLang="fr-FR" sz="3600" smtClean="0">
                <a:solidFill>
                  <a:schemeClr val="tx1"/>
                </a:solidFill>
              </a:rPr>
              <a:t>Rapport du commissaire Audiovisuel</a:t>
            </a:r>
            <a:endParaRPr lang="fr-FR" altLang="fr-FR" sz="240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r>
              <a:rPr lang="fr-FR" altLang="fr-FR" smtClean="0"/>
              <a:t>L’audiovisuel en Rhône-Alpes</a:t>
            </a:r>
          </a:p>
        </p:txBody>
      </p:sp>
      <p:sp>
        <p:nvSpPr>
          <p:cNvPr id="3" name="Espace réservé du contenu 2"/>
          <p:cNvSpPr>
            <a:spLocks noGrp="1"/>
          </p:cNvSpPr>
          <p:nvPr>
            <p:ph idx="1"/>
          </p:nvPr>
        </p:nvSpPr>
        <p:spPr>
          <a:xfrm>
            <a:off x="457200" y="2781300"/>
            <a:ext cx="8229600" cy="3344333"/>
          </a:xfrm>
        </p:spPr>
        <p:txBody>
          <a:bodyPr/>
          <a:lstStyle/>
          <a:p>
            <a:pPr>
              <a:defRPr/>
            </a:pPr>
            <a:r>
              <a:rPr lang="fr-FR" dirty="0" smtClean="0"/>
              <a:t>Désolé de ne plus me répéter :</a:t>
            </a:r>
          </a:p>
          <a:p>
            <a:pPr lvl="1">
              <a:defRPr/>
            </a:pPr>
            <a:r>
              <a:rPr lang="fr-FR" dirty="0" smtClean="0"/>
              <a:t>Ça va bien, mais ça ne va pas mieux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altLang="fr-FR" smtClean="0"/>
              <a:t>L’audiovisuel en Rhône-Alpes</a:t>
            </a:r>
          </a:p>
        </p:txBody>
      </p:sp>
      <p:sp>
        <p:nvSpPr>
          <p:cNvPr id="3" name="Espace réservé du contenu 2"/>
          <p:cNvSpPr>
            <a:spLocks noGrp="1"/>
          </p:cNvSpPr>
          <p:nvPr>
            <p:ph idx="1"/>
          </p:nvPr>
        </p:nvSpPr>
        <p:spPr>
          <a:xfrm>
            <a:off x="590550" y="1451199"/>
            <a:ext cx="8229600" cy="4210049"/>
          </a:xfrm>
        </p:spPr>
        <p:txBody>
          <a:bodyPr>
            <a:normAutofit/>
          </a:bodyPr>
          <a:lstStyle/>
          <a:p>
            <a:pPr>
              <a:defRPr/>
            </a:pPr>
            <a:r>
              <a:rPr lang="fr-FR" dirty="0" smtClean="0"/>
              <a:t>Le concours régional :</a:t>
            </a:r>
          </a:p>
          <a:p>
            <a:pPr lvl="1">
              <a:defRPr/>
            </a:pPr>
            <a:r>
              <a:rPr lang="fr-FR" dirty="0" smtClean="0"/>
              <a:t>21 février 2015 à Ambérieu en Bugey</a:t>
            </a:r>
          </a:p>
          <a:p>
            <a:pPr lvl="1">
              <a:defRPr/>
            </a:pPr>
            <a:r>
              <a:rPr lang="fr-FR" dirty="0" smtClean="0"/>
              <a:t>37 auteurs de 9 clubs (2014 : 41 et 7)</a:t>
            </a:r>
          </a:p>
          <a:p>
            <a:pPr lvl="1">
              <a:defRPr/>
            </a:pPr>
            <a:r>
              <a:rPr lang="fr-FR" dirty="0" smtClean="0"/>
              <a:t>Dont 29 auteurs fédérés ( 2014 : 39)</a:t>
            </a:r>
          </a:p>
          <a:p>
            <a:pPr lvl="1">
              <a:defRPr/>
            </a:pPr>
            <a:r>
              <a:rPr lang="fr-FR" dirty="0" smtClean="0"/>
              <a:t>7 montages au national (2014 : 8)</a:t>
            </a:r>
          </a:p>
          <a:p>
            <a:pPr>
              <a:defRPr/>
            </a:pPr>
            <a:r>
              <a:rPr lang="fr-FR" dirty="0" smtClean="0"/>
              <a:t>Succès important et qualité !</a:t>
            </a:r>
          </a:p>
          <a:p>
            <a:pPr>
              <a:defRPr/>
            </a:pPr>
            <a:r>
              <a:rPr lang="fr-FR" dirty="0" smtClean="0"/>
              <a:t>Palmarès discutable et discuté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fr-FR" altLang="fr-FR" smtClean="0"/>
              <a:t>Les concours nationaux</a:t>
            </a:r>
          </a:p>
        </p:txBody>
      </p:sp>
      <p:sp>
        <p:nvSpPr>
          <p:cNvPr id="3" name="Espace réservé du contenu 2"/>
          <p:cNvSpPr>
            <a:spLocks noGrp="1"/>
          </p:cNvSpPr>
          <p:nvPr>
            <p:ph idx="1"/>
          </p:nvPr>
        </p:nvSpPr>
        <p:spPr>
          <a:xfrm>
            <a:off x="611188" y="1669339"/>
            <a:ext cx="8532812" cy="4207933"/>
          </a:xfrm>
        </p:spPr>
        <p:txBody>
          <a:bodyPr>
            <a:normAutofit fontScale="85000" lnSpcReduction="20000"/>
          </a:bodyPr>
          <a:lstStyle/>
          <a:p>
            <a:pPr>
              <a:defRPr/>
            </a:pPr>
            <a:r>
              <a:rPr lang="fr-FR" dirty="0" smtClean="0"/>
              <a:t>Le concours national :</a:t>
            </a:r>
          </a:p>
          <a:p>
            <a:pPr lvl="1">
              <a:defRPr/>
            </a:pPr>
            <a:r>
              <a:rPr lang="fr-FR" dirty="0" smtClean="0"/>
              <a:t>7 représentants l’UR sur 50 montages sélectionnés</a:t>
            </a:r>
          </a:p>
          <a:p>
            <a:pPr lvl="1">
              <a:defRPr/>
            </a:pPr>
            <a:r>
              <a:rPr lang="fr-FR" u="sng" dirty="0" smtClean="0"/>
              <a:t>La région place 1 montage dans les meilleurs </a:t>
            </a:r>
            <a:r>
              <a:rPr lang="fr-FR" dirty="0" smtClean="0"/>
              <a:t>(Jean-Pierre Armand 2ème)</a:t>
            </a:r>
          </a:p>
          <a:p>
            <a:pPr lvl="1">
              <a:defRPr/>
            </a:pPr>
            <a:r>
              <a:rPr lang="fr-FR" dirty="0" smtClean="0"/>
              <a:t>2 autres auteurs dans les 18 mieux classés (7</a:t>
            </a:r>
            <a:r>
              <a:rPr lang="fr-FR" baseline="30000" dirty="0" smtClean="0"/>
              <a:t>ème</a:t>
            </a:r>
            <a:r>
              <a:rPr lang="fr-FR" dirty="0" smtClean="0"/>
              <a:t> et 18</a:t>
            </a:r>
            <a:r>
              <a:rPr lang="fr-FR" baseline="30000" dirty="0" smtClean="0"/>
              <a:t>ème</a:t>
            </a:r>
            <a:r>
              <a:rPr lang="fr-FR" dirty="0" smtClean="0"/>
              <a:t>)</a:t>
            </a:r>
          </a:p>
          <a:p>
            <a:pPr lvl="1">
              <a:defRPr/>
            </a:pPr>
            <a:endParaRPr lang="fr-FR" dirty="0" smtClean="0"/>
          </a:p>
          <a:p>
            <a:pPr>
              <a:defRPr/>
            </a:pPr>
            <a:r>
              <a:rPr lang="fr-FR" dirty="0" smtClean="0"/>
              <a:t>La Coupe de France</a:t>
            </a:r>
          </a:p>
          <a:p>
            <a:pPr lvl="1">
              <a:defRPr/>
            </a:pPr>
            <a:r>
              <a:rPr lang="fr-FR" dirty="0" smtClean="0"/>
              <a:t>2 auteurs de l’UR sur 16 qualifiés</a:t>
            </a:r>
          </a:p>
          <a:p>
            <a:pPr lvl="1">
              <a:defRPr/>
            </a:pPr>
            <a:r>
              <a:rPr lang="fr-FR" u="sng" dirty="0" smtClean="0"/>
              <a:t>La région remporte les 5 et 6</a:t>
            </a:r>
            <a:r>
              <a:rPr lang="fr-FR" u="sng" baseline="30000" dirty="0" smtClean="0"/>
              <a:t>ème</a:t>
            </a:r>
            <a:r>
              <a:rPr lang="fr-FR" u="sng" dirty="0" smtClean="0"/>
              <a:t> places </a:t>
            </a:r>
            <a:r>
              <a:rPr lang="fr-FR" dirty="0" smtClean="0"/>
              <a:t>(Vincent Martin et Christian </a:t>
            </a:r>
            <a:r>
              <a:rPr lang="fr-FR" dirty="0" err="1"/>
              <a:t>Crapanne</a:t>
            </a:r>
            <a:r>
              <a:rPr lang="fr-FR" dirty="0"/>
              <a:t> </a:t>
            </a:r>
            <a:r>
              <a:rPr lang="fr-FR"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4294967295"/>
          </p:nvPr>
        </p:nvGraphicFramePr>
        <p:xfrm>
          <a:off x="0" y="68263"/>
          <a:ext cx="8907463" cy="6789737"/>
        </p:xfrm>
        <a:graphic>
          <a:graphicData uri="http://schemas.openxmlformats.org/drawingml/2006/chart">
            <c:chart xmlns:c="http://schemas.openxmlformats.org/drawingml/2006/chart" xmlns:r="http://schemas.openxmlformats.org/officeDocument/2006/relationships" r:id="rId2"/>
          </a:graphicData>
        </a:graphic>
      </p:graphicFrame>
      <p:sp>
        <p:nvSpPr>
          <p:cNvPr id="2" name="ZoneTexte 1"/>
          <p:cNvSpPr txBox="1">
            <a:spLocks noChangeArrowheads="1"/>
          </p:cNvSpPr>
          <p:nvPr/>
        </p:nvSpPr>
        <p:spPr bwMode="auto">
          <a:xfrm>
            <a:off x="3491880" y="1052736"/>
            <a:ext cx="4464050" cy="369332"/>
          </a:xfrm>
          <a:prstGeom prst="rect">
            <a:avLst/>
          </a:prstGeom>
          <a:solidFill>
            <a:srgbClr val="002060"/>
          </a:solidFill>
          <a:ln w="9525">
            <a:noFill/>
            <a:miter lim="800000"/>
            <a:headEnd/>
            <a:tailEnd/>
          </a:ln>
        </p:spPr>
        <p:txBody>
          <a:bodyPr>
            <a:spAutoFit/>
          </a:bodyPr>
          <a:lstStyle/>
          <a:p>
            <a:pPr algn="ctr"/>
            <a:r>
              <a:rPr lang="fr-FR" dirty="0">
                <a:solidFill>
                  <a:schemeClr val="bg1"/>
                </a:solidFill>
              </a:rPr>
              <a:t>2016   Baisse de la motivation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FR" altLang="fr-FR" smtClean="0"/>
              <a:t>L’AV dans les clubs</a:t>
            </a:r>
          </a:p>
        </p:txBody>
      </p:sp>
      <p:sp>
        <p:nvSpPr>
          <p:cNvPr id="3" name="Espace réservé du contenu 2"/>
          <p:cNvSpPr>
            <a:spLocks noGrp="1"/>
          </p:cNvSpPr>
          <p:nvPr>
            <p:ph idx="1"/>
          </p:nvPr>
        </p:nvSpPr>
        <p:spPr>
          <a:xfrm>
            <a:off x="663575" y="1604599"/>
            <a:ext cx="8229600" cy="4344681"/>
          </a:xfrm>
        </p:spPr>
        <p:txBody>
          <a:bodyPr>
            <a:normAutofit/>
          </a:bodyPr>
          <a:lstStyle/>
          <a:p>
            <a:pPr>
              <a:defRPr/>
            </a:pPr>
            <a:r>
              <a:rPr lang="fr-FR" dirty="0" smtClean="0"/>
              <a:t>Les clubs régulièrement actifs :</a:t>
            </a:r>
          </a:p>
          <a:p>
            <a:pPr lvl="1">
              <a:defRPr/>
            </a:pPr>
            <a:r>
              <a:rPr lang="fr-FR" dirty="0" smtClean="0"/>
              <a:t>Saint-Chamond, Valence, Vaulx </a:t>
            </a:r>
            <a:r>
              <a:rPr lang="fr-FR" dirty="0"/>
              <a:t>en </a:t>
            </a:r>
            <a:r>
              <a:rPr lang="fr-FR" dirty="0" err="1" smtClean="0"/>
              <a:t>Velin</a:t>
            </a:r>
            <a:r>
              <a:rPr lang="fr-FR" dirty="0" smtClean="0"/>
              <a:t>, </a:t>
            </a:r>
            <a:r>
              <a:rPr lang="fr-FR" dirty="0" err="1" smtClean="0"/>
              <a:t>Biviers</a:t>
            </a:r>
            <a:endParaRPr lang="fr-FR" dirty="0" smtClean="0"/>
          </a:p>
          <a:p>
            <a:pPr>
              <a:defRPr/>
            </a:pPr>
            <a:r>
              <a:rPr lang="fr-FR" dirty="0" smtClean="0"/>
              <a:t>Les moins actifs :</a:t>
            </a:r>
          </a:p>
          <a:p>
            <a:pPr lvl="1">
              <a:defRPr/>
            </a:pPr>
            <a:r>
              <a:rPr lang="fr-FR" dirty="0" smtClean="0"/>
              <a:t>Villeurbanne et St </a:t>
            </a:r>
            <a:r>
              <a:rPr lang="fr-FR" dirty="0"/>
              <a:t>Marcel B.A.</a:t>
            </a:r>
          </a:p>
          <a:p>
            <a:pPr>
              <a:defRPr/>
            </a:pPr>
            <a:r>
              <a:rPr lang="fr-FR" dirty="0" smtClean="0"/>
              <a:t>Les doutes :</a:t>
            </a:r>
          </a:p>
          <a:p>
            <a:pPr lvl="1">
              <a:defRPr/>
            </a:pPr>
            <a:r>
              <a:rPr lang="fr-FR" dirty="0" err="1" smtClean="0"/>
              <a:t>Millery</a:t>
            </a:r>
            <a:r>
              <a:rPr lang="fr-FR" dirty="0" smtClean="0"/>
              <a:t>, Ambérieu, Chabeuil, C.I. Chambéry, Méliès, O.I. Lyon,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r>
              <a:rPr lang="fr-FR" altLang="fr-FR" smtClean="0"/>
              <a:t>L’AV dans les clubs</a:t>
            </a:r>
          </a:p>
        </p:txBody>
      </p:sp>
      <p:sp>
        <p:nvSpPr>
          <p:cNvPr id="3" name="Espace réservé du contenu 2"/>
          <p:cNvSpPr>
            <a:spLocks noGrp="1"/>
          </p:cNvSpPr>
          <p:nvPr>
            <p:ph idx="1"/>
          </p:nvPr>
        </p:nvSpPr>
        <p:spPr>
          <a:xfrm>
            <a:off x="611560" y="1628800"/>
            <a:ext cx="8229600" cy="4210051"/>
          </a:xfrm>
        </p:spPr>
        <p:txBody>
          <a:bodyPr>
            <a:normAutofit/>
          </a:bodyPr>
          <a:lstStyle/>
          <a:p>
            <a:pPr>
              <a:defRPr/>
            </a:pPr>
            <a:r>
              <a:rPr lang="fr-FR" dirty="0" smtClean="0"/>
              <a:t>La nouvelle manifestation :               </a:t>
            </a:r>
          </a:p>
          <a:p>
            <a:pPr>
              <a:buNone/>
              <a:defRPr/>
            </a:pPr>
            <a:r>
              <a:rPr lang="fr-FR" dirty="0" smtClean="0"/>
              <a:t>			la journée Jean-Paul </a:t>
            </a:r>
            <a:r>
              <a:rPr lang="fr-FR" dirty="0" err="1" smtClean="0"/>
              <a:t>Guibal</a:t>
            </a:r>
            <a:r>
              <a:rPr lang="fr-FR" dirty="0" smtClean="0"/>
              <a:t>                Réunion d’auteurs sans compétition</a:t>
            </a:r>
          </a:p>
          <a:p>
            <a:pPr>
              <a:defRPr/>
            </a:pPr>
            <a:r>
              <a:rPr lang="fr-FR" dirty="0" smtClean="0"/>
              <a:t>En oct. 2014 à Biviers et nov</a:t>
            </a:r>
            <a:r>
              <a:rPr lang="fr-FR" dirty="0"/>
              <a:t>.</a:t>
            </a:r>
            <a:r>
              <a:rPr lang="fr-FR" dirty="0" smtClean="0"/>
              <a:t> 2015 à Vaulx en </a:t>
            </a:r>
            <a:r>
              <a:rPr lang="fr-FR" dirty="0" err="1" smtClean="0"/>
              <a:t>Velin</a:t>
            </a: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2000" dirty="0" smtClean="0"/>
              <a:t>Concours Régional Nature IP devient qualificatif pour le Concours National</a:t>
            </a:r>
          </a:p>
          <a:p>
            <a:r>
              <a:rPr lang="fr-FR" sz="2000" dirty="0" smtClean="0"/>
              <a:t>Concours National Nature CP reste accessible en direct</a:t>
            </a:r>
          </a:p>
          <a:p>
            <a:r>
              <a:rPr lang="fr-FR" sz="2000" dirty="0" smtClean="0"/>
              <a:t>Réduction du nombre maxi de photos par auteur en IP : 4</a:t>
            </a:r>
          </a:p>
          <a:p>
            <a:r>
              <a:rPr lang="fr-FR" sz="2000" dirty="0" smtClean="0"/>
              <a:t>Participation des non fédérés aux Concours Régionaux fermée</a:t>
            </a:r>
            <a:endParaRPr lang="fr-FR" sz="2000" dirty="0"/>
          </a:p>
        </p:txBody>
      </p:sp>
      <p:sp>
        <p:nvSpPr>
          <p:cNvPr id="2" name="Titre 1"/>
          <p:cNvSpPr>
            <a:spLocks noGrp="1"/>
          </p:cNvSpPr>
          <p:nvPr>
            <p:ph type="title"/>
          </p:nvPr>
        </p:nvSpPr>
        <p:spPr/>
        <p:txBody>
          <a:bodyPr/>
          <a:lstStyle/>
          <a:p>
            <a:r>
              <a:rPr lang="fr-FR" dirty="0" smtClean="0"/>
              <a:t>Autres points</a:t>
            </a:r>
            <a:endParaRPr lang="fr-FR" dirty="0"/>
          </a:p>
        </p:txBody>
      </p:sp>
      <p:sp>
        <p:nvSpPr>
          <p:cNvPr id="4" name="ZoneTexte 3"/>
          <p:cNvSpPr txBox="1"/>
          <p:nvPr/>
        </p:nvSpPr>
        <p:spPr>
          <a:xfrm>
            <a:off x="395536" y="3356992"/>
            <a:ext cx="8352928" cy="2462213"/>
          </a:xfrm>
          <a:prstGeom prst="rect">
            <a:avLst/>
          </a:prstGeom>
          <a:noFill/>
        </p:spPr>
        <p:txBody>
          <a:bodyPr wrap="square" rtlCol="0">
            <a:spAutoFit/>
          </a:bodyPr>
          <a:lstStyle/>
          <a:p>
            <a:r>
              <a:rPr lang="fr-FR" sz="1400" dirty="0" smtClean="0"/>
              <a:t>Discussion à propos de ce dernier point :</a:t>
            </a:r>
          </a:p>
          <a:p>
            <a:pPr>
              <a:buFont typeface="Arial" pitchFamily="34" charset="0"/>
              <a:buChar char="•"/>
            </a:pPr>
            <a:r>
              <a:rPr lang="fr-FR" sz="1400" dirty="0" smtClean="0"/>
              <a:t> il est décidé de revenir en arrière sur cette décision, les Concours Régionaux seront donc « Open », ouverts aux non fédérés, moyennant une participation de 5€ par auteur et par concours. Si cette participation n’est pas parvenue au Commissaire avant la date du concours, les photos ne seront pas jugées.</a:t>
            </a:r>
          </a:p>
          <a:p>
            <a:r>
              <a:rPr lang="fr-FR" sz="1400" dirty="0" smtClean="0"/>
              <a:t>Autre point : La Lettre de l’UR :</a:t>
            </a:r>
          </a:p>
          <a:p>
            <a:pPr>
              <a:buFont typeface="Arial" pitchFamily="34" charset="0"/>
              <a:buChar char="•"/>
            </a:pPr>
            <a:r>
              <a:rPr lang="fr-FR" sz="1400" dirty="0" smtClean="0"/>
              <a:t> </a:t>
            </a:r>
            <a:r>
              <a:rPr lang="fr-FR" sz="1400" dirty="0" smtClean="0"/>
              <a:t>il n’y a pas eu de publication depuis un certain temps, Jean-Jack, qui avait mis en place ce lien entre les membres le regrette</a:t>
            </a:r>
          </a:p>
          <a:p>
            <a:pPr>
              <a:buFont typeface="Arial" pitchFamily="34" charset="0"/>
              <a:buChar char="•"/>
            </a:pPr>
            <a:r>
              <a:rPr lang="fr-FR" sz="1400" dirty="0" smtClean="0"/>
              <a:t> </a:t>
            </a:r>
            <a:r>
              <a:rPr lang="fr-FR" sz="1400" dirty="0" smtClean="0"/>
              <a:t>réponse du Président : nous préférons privilégier les moyens plus directs que sont les listes de diffusion et le site internet. L’information est plus facile à passer et obtenir, il y a beaucoup de photos visibles. Toutefois, il faut que les informations importantes soient transmises au Président ou à Roland </a:t>
            </a:r>
            <a:r>
              <a:rPr lang="fr-FR" sz="1400" dirty="0" err="1" smtClean="0"/>
              <a:t>Hen</a:t>
            </a:r>
            <a:r>
              <a:rPr lang="fr-FR" sz="1400" dirty="0" smtClean="0"/>
              <a:t>. Nous ne pouvons pas les « inventer » ! C’était déjà le cas avec la Lettre…</a:t>
            </a:r>
            <a:endParaRPr lang="fr-F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p:txBody>
          <a:bodyPr/>
          <a:lstStyle/>
          <a:p>
            <a:r>
              <a:rPr lang="fr-FR" altLang="fr-FR" smtClean="0"/>
              <a:t>L’AV dans les clubs</a:t>
            </a:r>
          </a:p>
        </p:txBody>
      </p:sp>
      <p:sp>
        <p:nvSpPr>
          <p:cNvPr id="3" name="Espace réservé du contenu 2"/>
          <p:cNvSpPr>
            <a:spLocks noGrp="1"/>
          </p:cNvSpPr>
          <p:nvPr>
            <p:ph idx="1"/>
          </p:nvPr>
        </p:nvSpPr>
        <p:spPr>
          <a:xfrm>
            <a:off x="611560" y="1700808"/>
            <a:ext cx="8229600" cy="2976529"/>
          </a:xfrm>
        </p:spPr>
        <p:txBody>
          <a:bodyPr>
            <a:normAutofit/>
          </a:bodyPr>
          <a:lstStyle/>
          <a:p>
            <a:pPr>
              <a:defRPr/>
            </a:pPr>
            <a:r>
              <a:rPr lang="fr-FR" dirty="0" smtClean="0"/>
              <a:t>Des manifestations régulières avec </a:t>
            </a:r>
            <a:r>
              <a:rPr lang="fr-FR" dirty="0"/>
              <a:t>un public nombreux </a:t>
            </a:r>
            <a:r>
              <a:rPr lang="fr-FR" dirty="0" smtClean="0"/>
              <a:t> à </a:t>
            </a:r>
            <a:r>
              <a:rPr lang="fr-FR" dirty="0" err="1" smtClean="0"/>
              <a:t>Biviers</a:t>
            </a:r>
            <a:r>
              <a:rPr lang="fr-FR" dirty="0" smtClean="0"/>
              <a:t> (2*120), Lyon O.I. (?), Saint-Chamond (210), Valence (2*100), Vaulx en </a:t>
            </a:r>
            <a:r>
              <a:rPr lang="fr-FR" dirty="0" err="1" smtClean="0"/>
              <a:t>Velin</a:t>
            </a:r>
            <a:r>
              <a:rPr lang="fr-FR" dirty="0" smtClean="0"/>
              <a:t> (60) …</a:t>
            </a:r>
          </a:p>
          <a:p>
            <a:pPr>
              <a:defRPr/>
            </a:pPr>
            <a:r>
              <a:rPr lang="fr-FR"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pPr eaLnBrk="1" hangingPunct="1"/>
            <a:r>
              <a:rPr lang="fr-FR" altLang="fr-FR" smtClean="0"/>
              <a:t>Objectifs</a:t>
            </a:r>
          </a:p>
        </p:txBody>
      </p:sp>
      <p:sp>
        <p:nvSpPr>
          <p:cNvPr id="258051" name="Rectangle 3"/>
          <p:cNvSpPr>
            <a:spLocks noGrp="1" noChangeArrowheads="1"/>
          </p:cNvSpPr>
          <p:nvPr>
            <p:ph type="body" idx="1"/>
          </p:nvPr>
        </p:nvSpPr>
        <p:spPr>
          <a:xfrm>
            <a:off x="539750" y="2277533"/>
            <a:ext cx="8424863" cy="4038600"/>
          </a:xfrm>
        </p:spPr>
        <p:txBody>
          <a:bodyPr/>
          <a:lstStyle/>
          <a:p>
            <a:pPr eaLnBrk="1" hangingPunct="1">
              <a:defRPr/>
            </a:pPr>
            <a:r>
              <a:rPr lang="fr-FR" sz="3200" dirty="0" smtClean="0"/>
              <a:t>Relancer la dynamique</a:t>
            </a:r>
          </a:p>
          <a:p>
            <a:pPr eaLnBrk="1" hangingPunct="1">
              <a:defRPr/>
            </a:pPr>
            <a:r>
              <a:rPr lang="fr-FR" sz="3200" dirty="0" smtClean="0"/>
              <a:t>Attirer des nouveaux photographes</a:t>
            </a:r>
          </a:p>
          <a:p>
            <a:pPr eaLnBrk="1" hangingPunct="1">
              <a:defRPr/>
            </a:pPr>
            <a:r>
              <a:rPr lang="fr-FR" sz="3200" u="sng"/>
              <a:t>A</a:t>
            </a:r>
            <a:r>
              <a:rPr lang="fr-FR" sz="3200" u="sng" smtClean="0"/>
              <a:t>vec </a:t>
            </a:r>
            <a:r>
              <a:rPr lang="fr-FR" sz="3200" u="sng" dirty="0" smtClean="0"/>
              <a:t>des clubs autonomes !</a:t>
            </a:r>
            <a:endParaRPr lang="fr-FR" sz="2400" u="sng" dirty="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36912"/>
            <a:ext cx="8445624" cy="1143000"/>
          </a:xfrm>
        </p:spPr>
        <p:txBody>
          <a:bodyPr>
            <a:normAutofit/>
          </a:bodyPr>
          <a:lstStyle/>
          <a:p>
            <a:r>
              <a:rPr lang="fr-FR" dirty="0" smtClean="0"/>
              <a:t>Vote</a:t>
            </a:r>
            <a:endParaRPr lang="fr-FR" dirty="0"/>
          </a:p>
        </p:txBody>
      </p:sp>
      <p:sp>
        <p:nvSpPr>
          <p:cNvPr id="4" name="Rectangle 3"/>
          <p:cNvSpPr/>
          <p:nvPr/>
        </p:nvSpPr>
        <p:spPr>
          <a:xfrm>
            <a:off x="251520" y="1124744"/>
            <a:ext cx="864096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110353" y="3789040"/>
            <a:ext cx="7205883" cy="923330"/>
          </a:xfrm>
          <a:prstGeom prst="rect">
            <a:avLst/>
          </a:prstGeom>
          <a:noFill/>
        </p:spPr>
        <p:txBody>
          <a:bodyPr wrap="none" lIns="91440" tIns="45720" rIns="91440" bIns="45720">
            <a:spAutoFit/>
          </a:bodyPr>
          <a:lstStyle/>
          <a:p>
            <a:pPr algn="ctr"/>
            <a:r>
              <a:rPr lang="fr-F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Approuvés à l’unanimité</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Clubs de l’UR11 qualifiés en CN</a:t>
            </a:r>
            <a:endParaRPr lang="fr-FR" dirty="0"/>
          </a:p>
        </p:txBody>
      </p:sp>
      <p:graphicFrame>
        <p:nvGraphicFramePr>
          <p:cNvPr id="4" name="Tableau 3"/>
          <p:cNvGraphicFramePr>
            <a:graphicFrameLocks noGrp="1"/>
          </p:cNvGraphicFramePr>
          <p:nvPr/>
        </p:nvGraphicFramePr>
        <p:xfrm>
          <a:off x="539552" y="908720"/>
          <a:ext cx="7128792" cy="5112568"/>
        </p:xfrm>
        <a:graphic>
          <a:graphicData uri="http://schemas.openxmlformats.org/drawingml/2006/table">
            <a:tbl>
              <a:tblPr/>
              <a:tblGrid>
                <a:gridCol w="276975"/>
                <a:gridCol w="580327"/>
                <a:gridCol w="2492769"/>
                <a:gridCol w="118703"/>
                <a:gridCol w="356110"/>
                <a:gridCol w="415461"/>
                <a:gridCol w="395677"/>
                <a:gridCol w="118703"/>
                <a:gridCol w="336326"/>
                <a:gridCol w="336326"/>
                <a:gridCol w="395677"/>
                <a:gridCol w="118703"/>
                <a:gridCol w="408868"/>
                <a:gridCol w="408868"/>
                <a:gridCol w="369299"/>
              </a:tblGrid>
              <a:tr h="1266330">
                <a:tc>
                  <a:txBody>
                    <a:bodyPr/>
                    <a:lstStyle/>
                    <a:p>
                      <a:pPr algn="l" fontAlgn="b"/>
                      <a:endParaRPr lang="fr-FR" sz="900" b="0" i="0" u="none" strike="noStrike">
                        <a:solidFill>
                          <a:srgbClr val="000000"/>
                        </a:solidFill>
                        <a:latin typeface="Calibri"/>
                      </a:endParaRPr>
                    </a:p>
                  </a:txBody>
                  <a:tcPr marL="0" marR="0" marT="0" marB="0" anchor="b">
                    <a:lnL>
                      <a:noFill/>
                    </a:lnL>
                    <a:lnR>
                      <a:noFill/>
                    </a:lnR>
                    <a:lnT>
                      <a:noFill/>
                    </a:lnT>
                    <a:lnB>
                      <a:noFill/>
                    </a:lnB>
                  </a:tcPr>
                </a:tc>
                <a:tc gridSpan="14">
                  <a:txBody>
                    <a:bodyPr/>
                    <a:lstStyle/>
                    <a:p>
                      <a:pPr algn="ctr" fontAlgn="b"/>
                      <a:r>
                        <a:rPr lang="fr-FR" sz="1600" b="0" i="0" u="none" strike="noStrike">
                          <a:solidFill>
                            <a:srgbClr val="000000"/>
                          </a:solidFill>
                          <a:latin typeface="Arial Black"/>
                        </a:rPr>
                        <a:t>Les clubs de l'UR11 qualifiés </a:t>
                      </a:r>
                      <a:br>
                        <a:rPr lang="fr-FR" sz="1600" b="0" i="0" u="none" strike="noStrike">
                          <a:solidFill>
                            <a:srgbClr val="000000"/>
                          </a:solidFill>
                          <a:latin typeface="Arial Black"/>
                        </a:rPr>
                      </a:br>
                      <a:r>
                        <a:rPr lang="fr-FR" sz="1600" b="0" i="0" u="none" strike="noStrike">
                          <a:solidFill>
                            <a:srgbClr val="000000"/>
                          </a:solidFill>
                          <a:latin typeface="Arial Black"/>
                        </a:rPr>
                        <a:t>pour les compétitions nationales en 2016</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98455">
                <a:tc>
                  <a:txBody>
                    <a:bodyPr/>
                    <a:lstStyle/>
                    <a:p>
                      <a:pPr algn="l" fontAlgn="b"/>
                      <a:endParaRPr lang="fr-FR"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0" marR="0" marT="0" marB="0" anchor="b">
                    <a:lnL>
                      <a:noFill/>
                    </a:lnL>
                    <a:lnR>
                      <a:noFill/>
                    </a:lnR>
                    <a:lnT>
                      <a:noFill/>
                    </a:lnT>
                    <a:lnB>
                      <a:noFill/>
                    </a:lnB>
                  </a:tcPr>
                </a:tc>
                <a:tc gridSpan="9">
                  <a:txBody>
                    <a:bodyPr/>
                    <a:lstStyle/>
                    <a:p>
                      <a:pPr algn="ctr" fontAlgn="b"/>
                      <a:r>
                        <a:rPr lang="fr-FR" sz="900" b="0" i="0" u="none" strike="noStrike">
                          <a:solidFill>
                            <a:srgbClr val="000000"/>
                          </a:solidFill>
                          <a:latin typeface="Calibri"/>
                          <a:hlinkClick r:id="rId2"/>
                        </a:rPr>
                        <a:t>En cas d'erreur, me le signaler : presur11@federation-photo.fr</a:t>
                      </a:r>
                      <a:endParaRPr lang="fr-FR" sz="900" b="0" i="0" u="none" strike="noStrike">
                        <a:solidFill>
                          <a:srgbClr val="000000"/>
                        </a:solidFill>
                        <a:latin typeface="Calibri"/>
                      </a:endParaRP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r>
              <a:tr h="1124576">
                <a:tc>
                  <a:txBody>
                    <a:bodyPr/>
                    <a:lstStyle/>
                    <a:p>
                      <a:pPr algn="l" fontAlgn="b"/>
                      <a:endParaRPr lang="fr-FR"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fr-FR" sz="1100" b="1" i="0" u="none" strike="noStrike">
                          <a:solidFill>
                            <a:srgbClr val="000000"/>
                          </a:solidFill>
                          <a:latin typeface="Arial"/>
                        </a:rPr>
                        <a:t>National 1</a:t>
                      </a: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hMerge="1">
                  <a:txBody>
                    <a:bodyPr/>
                    <a:lstStyle/>
                    <a:p>
                      <a:endParaRPr lang="fr-FR"/>
                    </a:p>
                  </a:txBody>
                  <a:tcPr/>
                </a:tc>
                <a:tc hMerge="1">
                  <a:txBody>
                    <a:bodyPr/>
                    <a:lstStyle/>
                    <a:p>
                      <a:endParaRPr lang="fr-FR"/>
                    </a:p>
                  </a:txBody>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fr-FR" sz="1100" b="1" i="0" u="none" strike="noStrike">
                          <a:solidFill>
                            <a:srgbClr val="000000"/>
                          </a:solidFill>
                          <a:latin typeface="Arial"/>
                        </a:rPr>
                        <a:t>Coupe de France</a:t>
                      </a: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hMerge="1">
                  <a:txBody>
                    <a:bodyPr/>
                    <a:lstStyle/>
                    <a:p>
                      <a:endParaRPr lang="fr-FR"/>
                    </a:p>
                  </a:txBody>
                  <a:tcPr/>
                </a:tc>
                <a:tc hMerge="1">
                  <a:txBody>
                    <a:bodyPr/>
                    <a:lstStyle/>
                    <a:p>
                      <a:endParaRPr lang="fr-FR"/>
                    </a:p>
                  </a:txBody>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fr-FR" sz="1100" b="1" i="0" u="none" strike="noStrike">
                          <a:solidFill>
                            <a:srgbClr val="000000"/>
                          </a:solidFill>
                          <a:latin typeface="Arial"/>
                        </a:rPr>
                        <a:t>Nature</a:t>
                      </a: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hMerge="1">
                  <a:txBody>
                    <a:bodyPr/>
                    <a:lstStyle/>
                    <a:p>
                      <a:endParaRPr lang="fr-FR"/>
                    </a:p>
                  </a:txBody>
                  <a:tcPr/>
                </a:tc>
                <a:tc hMerge="1">
                  <a:txBody>
                    <a:bodyPr/>
                    <a:lstStyle/>
                    <a:p>
                      <a:endParaRPr lang="fr-FR"/>
                    </a:p>
                  </a:txBody>
                  <a:tcPr/>
                </a:tc>
              </a:tr>
              <a:tr h="1001724">
                <a:tc>
                  <a:txBody>
                    <a:bodyPr/>
                    <a:lstStyle/>
                    <a:p>
                      <a:pPr algn="l" fontAlgn="b"/>
                      <a:endParaRPr lang="fr-FR" sz="900" b="0" i="0" u="none" strike="noStrike">
                        <a:solidFill>
                          <a:srgbClr val="000000"/>
                        </a:solidFill>
                        <a:latin typeface="Calibri"/>
                      </a:endParaRP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1" i="0" u="none" strike="noStrike">
                          <a:solidFill>
                            <a:srgbClr val="000000"/>
                          </a:solidFill>
                          <a:latin typeface="Arial"/>
                        </a:rPr>
                        <a:t>UR-Club</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fr-FR" sz="1300" b="1" i="0" u="none" strike="noStrike">
                          <a:solidFill>
                            <a:srgbClr val="000000"/>
                          </a:solidFill>
                          <a:latin typeface="Arial"/>
                        </a:rPr>
                        <a:t>Nom du Club</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endParaRPr lang="fr-FR" sz="800" b="1" i="0" u="none" strike="noStrike">
                        <a:solidFill>
                          <a:srgbClr val="000000"/>
                        </a:solidFill>
                        <a:latin typeface="Arial"/>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1" i="0" u="none" strike="noStrike">
                          <a:solidFill>
                            <a:srgbClr val="000000"/>
                          </a:solidFill>
                          <a:latin typeface="Arial"/>
                        </a:rPr>
                        <a:t>Image Projetée</a:t>
                      </a:r>
                    </a:p>
                  </a:txBody>
                  <a:tcPr marL="0" marR="0" marT="0" marB="0" vert="vert27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fr-FR" sz="800" b="1" i="0" u="none" strike="noStrike">
                          <a:solidFill>
                            <a:srgbClr val="000000"/>
                          </a:solidFill>
                          <a:latin typeface="Arial"/>
                        </a:rPr>
                        <a:t>Noir &amp; Blanc</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fr-FR" sz="800" b="1" i="0" u="none" strike="noStrike">
                          <a:solidFill>
                            <a:srgbClr val="000000"/>
                          </a:solidFill>
                          <a:latin typeface="Arial"/>
                        </a:rPr>
                        <a:t>Couleur Papier</a:t>
                      </a:r>
                    </a:p>
                  </a:txBody>
                  <a:tcPr marL="0" marR="0" marT="0" marB="0" vert="vert27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ctr"/>
                      <a:endParaRPr lang="fr-FR" sz="800" b="1" i="0" u="none" strike="noStrike">
                        <a:solidFill>
                          <a:srgbClr val="000000"/>
                        </a:solidFill>
                        <a:latin typeface="Arial"/>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1" i="0" u="none" strike="noStrike">
                          <a:solidFill>
                            <a:srgbClr val="000000"/>
                          </a:solidFill>
                          <a:latin typeface="Arial"/>
                        </a:rPr>
                        <a:t>Image Projetée</a:t>
                      </a:r>
                    </a:p>
                  </a:txBody>
                  <a:tcPr marL="0" marR="0" marT="0" marB="0" vert="vert27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fr-FR" sz="800" b="1" i="0" u="none" strike="noStrike">
                          <a:solidFill>
                            <a:srgbClr val="000000"/>
                          </a:solidFill>
                          <a:latin typeface="Arial"/>
                        </a:rPr>
                        <a:t>Noir &amp; Blanc</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fr-FR" sz="800" b="1" i="0" u="none" strike="noStrike">
                          <a:solidFill>
                            <a:srgbClr val="000000"/>
                          </a:solidFill>
                          <a:latin typeface="Arial"/>
                        </a:rPr>
                        <a:t>Couleur Papier</a:t>
                      </a:r>
                    </a:p>
                  </a:txBody>
                  <a:tcPr marL="0" marR="0" marT="0" marB="0" vert="vert27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ctr"/>
                      <a:endParaRPr lang="fr-FR" sz="800" b="1" i="0" u="none" strike="noStrike">
                        <a:solidFill>
                          <a:srgbClr val="000000"/>
                        </a:solidFill>
                        <a:latin typeface="Arial"/>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1" i="0" u="none" strike="noStrike">
                          <a:solidFill>
                            <a:srgbClr val="000000"/>
                          </a:solidFill>
                          <a:latin typeface="Arial"/>
                        </a:rPr>
                        <a:t>Cdf</a:t>
                      </a:r>
                      <a:br>
                        <a:rPr lang="fr-FR" sz="800" b="1" i="0" u="none" strike="noStrike">
                          <a:solidFill>
                            <a:srgbClr val="000000"/>
                          </a:solidFill>
                          <a:latin typeface="Arial"/>
                        </a:rPr>
                      </a:br>
                      <a:r>
                        <a:rPr lang="fr-FR" sz="800" b="1" i="0" u="none" strike="noStrike">
                          <a:solidFill>
                            <a:srgbClr val="000000"/>
                          </a:solidFill>
                          <a:latin typeface="Arial"/>
                        </a:rPr>
                        <a:t>Couleur Papier</a:t>
                      </a:r>
                    </a:p>
                  </a:txBody>
                  <a:tcPr marL="0" marR="0" marT="0" marB="0" vert="vert27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fr-FR" sz="800" b="1" i="0" u="none" strike="noStrike">
                          <a:solidFill>
                            <a:srgbClr val="000000"/>
                          </a:solidFill>
                          <a:latin typeface="Arial"/>
                        </a:rPr>
                        <a:t>CdF</a:t>
                      </a:r>
                      <a:br>
                        <a:rPr lang="fr-FR" sz="800" b="1" i="0" u="none" strike="noStrike">
                          <a:solidFill>
                            <a:srgbClr val="000000"/>
                          </a:solidFill>
                          <a:latin typeface="Arial"/>
                        </a:rPr>
                      </a:br>
                      <a:r>
                        <a:rPr lang="fr-FR" sz="800" b="1" i="0" u="none" strike="noStrike">
                          <a:solidFill>
                            <a:srgbClr val="000000"/>
                          </a:solidFill>
                          <a:latin typeface="Arial"/>
                        </a:rPr>
                        <a:t>Image Projetée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fr-FR" sz="800" b="1" i="0" u="none" strike="noStrike">
                          <a:solidFill>
                            <a:srgbClr val="000000"/>
                          </a:solidFill>
                          <a:latin typeface="Arial"/>
                        </a:rPr>
                        <a:t>National</a:t>
                      </a:r>
                      <a:br>
                        <a:rPr lang="fr-FR" sz="800" b="1" i="0" u="none" strike="noStrike">
                          <a:solidFill>
                            <a:srgbClr val="000000"/>
                          </a:solidFill>
                          <a:latin typeface="Arial"/>
                        </a:rPr>
                      </a:br>
                      <a:r>
                        <a:rPr lang="fr-FR" sz="800" b="1" i="0" u="none" strike="noStrike">
                          <a:solidFill>
                            <a:srgbClr val="000000"/>
                          </a:solidFill>
                          <a:latin typeface="Arial"/>
                        </a:rPr>
                        <a:t>Image Projetée</a:t>
                      </a:r>
                    </a:p>
                  </a:txBody>
                  <a:tcPr marL="0" marR="0" marT="0" marB="0" vert="vert27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89004">
                <a:tc>
                  <a:txBody>
                    <a:bodyPr/>
                    <a:lstStyle/>
                    <a:p>
                      <a:pPr algn="l" fontAlgn="b"/>
                      <a:endParaRPr lang="fr-FR" sz="900" b="0" i="0" u="none" strike="noStrike">
                        <a:solidFill>
                          <a:srgbClr val="000000"/>
                        </a:solidFill>
                        <a:latin typeface="Calibri"/>
                      </a:endParaRP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11-0259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b"/>
                      <a:r>
                        <a:rPr lang="fr-FR" sz="900" b="0" i="0" u="none" strike="noStrike">
                          <a:solidFill>
                            <a:srgbClr val="000000"/>
                          </a:solidFill>
                          <a:latin typeface="Calibri"/>
                        </a:rPr>
                        <a:t>Merger Photo Club - Meylan</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latin typeface="Calibri"/>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fr-FR" sz="900" b="0" i="0" u="none" strike="noStrike">
                          <a:solidFill>
                            <a:srgbClr val="000000"/>
                          </a:solidFill>
                          <a:latin typeface="Calibri"/>
                        </a:rPr>
                        <a:t>NBN1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89004">
                <a:tc>
                  <a:txBody>
                    <a:bodyPr/>
                    <a:lstStyle/>
                    <a:p>
                      <a:pPr algn="l" fontAlgn="b"/>
                      <a:endParaRPr lang="fr-FR" sz="900" b="0" i="0" u="none" strike="noStrike">
                        <a:solidFill>
                          <a:srgbClr val="000000"/>
                        </a:solidFill>
                        <a:latin typeface="Calibri"/>
                      </a:endParaRP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11-0486</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fr-FR" sz="900" b="0" i="0" u="none" strike="noStrike">
                          <a:solidFill>
                            <a:srgbClr val="000000"/>
                          </a:solidFill>
                          <a:latin typeface="Calibri"/>
                        </a:rPr>
                        <a:t>Photo Club D'Aix-les-Bains</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latin typeface="Calibri"/>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latin typeface="Calibri"/>
                        </a:rPr>
                        <a:t>IPCF</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latin typeface="Calibri"/>
                        </a:rPr>
                        <a:t>CPCN</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fr-FR" sz="900" b="0" i="0" u="none" strike="noStrike">
                          <a:solidFill>
                            <a:srgbClr val="000000"/>
                          </a:solidFill>
                          <a:latin typeface="Calibri"/>
                        </a:rPr>
                        <a:t>IPCN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89004">
                <a:tc>
                  <a:txBody>
                    <a:bodyPr/>
                    <a:lstStyle/>
                    <a:p>
                      <a:pPr algn="l" fontAlgn="b"/>
                      <a:endParaRPr lang="fr-FR" sz="900" b="0" i="0" u="none" strike="noStrike">
                        <a:solidFill>
                          <a:srgbClr val="000000"/>
                        </a:solidFill>
                        <a:latin typeface="Calibri"/>
                      </a:endParaRP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11-0553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b"/>
                      <a:r>
                        <a:rPr lang="fr-FR" sz="900" b="0" i="0" u="none" strike="noStrike">
                          <a:solidFill>
                            <a:srgbClr val="000000"/>
                          </a:solidFill>
                          <a:latin typeface="Calibri"/>
                        </a:rPr>
                        <a:t>Club Georges Mélies-Chambéry</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latin typeface="Calibri"/>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latin typeface="Calibri"/>
                        </a:rPr>
                        <a:t>IPCF</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latin typeface="Calibri"/>
                        </a:rPr>
                        <a:t>CPCN</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BFBFBF"/>
                    </a:solidFill>
                  </a:tcPr>
                </a:tc>
                <a:tc>
                  <a:txBody>
                    <a:bodyPr/>
                    <a:lstStyle/>
                    <a:p>
                      <a:pPr algn="ctr" fontAlgn="b"/>
                      <a:r>
                        <a:rPr lang="fr-FR" sz="900" b="0" i="0" u="none" strike="noStrike">
                          <a:solidFill>
                            <a:srgbClr val="000000"/>
                          </a:solidFill>
                          <a:latin typeface="Calibri"/>
                        </a:rPr>
                        <a:t>IPNN</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189004">
                <a:tc>
                  <a:txBody>
                    <a:bodyPr/>
                    <a:lstStyle/>
                    <a:p>
                      <a:pPr algn="l" fontAlgn="b"/>
                      <a:endParaRPr lang="fr-FR" sz="900" b="0" i="0" u="none" strike="noStrike">
                        <a:solidFill>
                          <a:srgbClr val="000000"/>
                        </a:solidFill>
                        <a:latin typeface="Calibri"/>
                      </a:endParaRP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11-1055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fr-FR" sz="900" b="0" i="0" u="none" strike="noStrike">
                          <a:solidFill>
                            <a:srgbClr val="000000"/>
                          </a:solidFill>
                          <a:latin typeface="Calibri"/>
                        </a:rPr>
                        <a:t>Club Photo de Cognin</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latin typeface="Calibri"/>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fr-FR" sz="900" b="0" i="0" u="none" strike="noStrike">
                          <a:solidFill>
                            <a:srgbClr val="000000"/>
                          </a:solidFill>
                          <a:latin typeface="Calibri"/>
                        </a:rPr>
                        <a:t>NBN1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latin typeface="Calibri"/>
                        </a:rPr>
                        <a:t>IPCF</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latin typeface="Calibri"/>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89004">
                <a:tc>
                  <a:txBody>
                    <a:bodyPr/>
                    <a:lstStyle/>
                    <a:p>
                      <a:pPr algn="l" fontAlgn="b"/>
                      <a:endParaRPr lang="fr-FR" sz="900" b="0" i="0" u="none" strike="noStrike">
                        <a:solidFill>
                          <a:srgbClr val="000000"/>
                        </a:solidFill>
                        <a:latin typeface="Calibri"/>
                      </a:endParaRP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11-1131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b"/>
                      <a:r>
                        <a:rPr lang="fr-FR" sz="900" b="0" i="0" u="none" strike="noStrike">
                          <a:solidFill>
                            <a:srgbClr val="000000"/>
                          </a:solidFill>
                          <a:latin typeface="Calibri"/>
                        </a:rPr>
                        <a:t>Photo Club de Biviers</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latin typeface="Calibri"/>
                        </a:rPr>
                        <a:t>IPN1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BFBFBF"/>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latin typeface="Calibri"/>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latin typeface="Calibri"/>
                        </a:rPr>
                        <a:t>CPCN</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fr-FR" sz="900" b="0" i="0" u="none" strike="noStrike">
                          <a:solidFill>
                            <a:srgbClr val="000000"/>
                          </a:solidFill>
                          <a:latin typeface="Calibri"/>
                        </a:rPr>
                        <a:t>IPNN</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189004">
                <a:tc>
                  <a:txBody>
                    <a:bodyPr/>
                    <a:lstStyle/>
                    <a:p>
                      <a:pPr algn="l" fontAlgn="b"/>
                      <a:endParaRPr lang="fr-FR" sz="900" b="0" i="0" u="none" strike="noStrike">
                        <a:solidFill>
                          <a:srgbClr val="000000"/>
                        </a:solidFill>
                        <a:latin typeface="Calibri"/>
                      </a:endParaRP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11-1403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fr-FR" sz="900" b="0" i="0" u="none" strike="noStrike">
                          <a:solidFill>
                            <a:srgbClr val="000000"/>
                          </a:solidFill>
                          <a:latin typeface="Calibri"/>
                        </a:rPr>
                        <a:t>Club Photo Morestel</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latin typeface="Calibri"/>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BFBFBF"/>
                    </a:solidFill>
                  </a:tcPr>
                </a:tc>
                <a:tc>
                  <a:txBody>
                    <a:bodyPr/>
                    <a:lstStyle/>
                    <a:p>
                      <a:pPr algn="ctr" fontAlgn="b"/>
                      <a:r>
                        <a:rPr lang="fr-FR" sz="900" b="0" i="0" u="none" strike="noStrike">
                          <a:solidFill>
                            <a:srgbClr val="000000"/>
                          </a:solidFill>
                          <a:latin typeface="Calibri"/>
                        </a:rPr>
                        <a:t>NBN1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BFBFBF"/>
                    </a:solidFill>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latin typeface="Calibri"/>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fr-FR" sz="900" b="0" i="0" u="none" strike="noStrike" dirty="0">
                          <a:solidFill>
                            <a:srgbClr val="000000"/>
                          </a:solidFill>
                          <a:latin typeface="Calibri"/>
                        </a:rPr>
                        <a:t>IPNN</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189004">
                <a:tc>
                  <a:txBody>
                    <a:bodyPr/>
                    <a:lstStyle/>
                    <a:p>
                      <a:pPr algn="l" fontAlgn="b"/>
                      <a:endParaRPr lang="fr-FR" sz="900" b="0" i="0" u="none" strike="noStrike">
                        <a:solidFill>
                          <a:srgbClr val="000000"/>
                        </a:solidFill>
                        <a:latin typeface="Calibri"/>
                      </a:endParaRP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11-1754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b"/>
                      <a:r>
                        <a:rPr lang="fr-FR" sz="900" b="0" i="0" u="none" strike="noStrike">
                          <a:solidFill>
                            <a:srgbClr val="000000"/>
                          </a:solidFill>
                          <a:latin typeface="Calibri"/>
                        </a:rPr>
                        <a:t> Objectif Photo St Maurice l’Exil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latin typeface="Calibri"/>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fr-FR" sz="900" b="0" i="0" u="none" strike="noStrike" dirty="0">
                          <a:solidFill>
                            <a:srgbClr val="000000"/>
                          </a:solidFill>
                          <a:latin typeface="Calibri"/>
                        </a:rPr>
                        <a:t>NBN1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latin typeface="Calibri"/>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98455">
                <a:tc>
                  <a:txBody>
                    <a:bodyPr/>
                    <a:lstStyle/>
                    <a:p>
                      <a:pPr algn="l" fontAlgn="b"/>
                      <a:endParaRPr lang="fr-FR" sz="900" b="0" i="0" u="none" strike="noStrike">
                        <a:solidFill>
                          <a:srgbClr val="000000"/>
                        </a:solidFill>
                        <a:latin typeface="Calibri"/>
                      </a:endParaRP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11-1757</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0DA"/>
                    </a:solidFill>
                  </a:tcPr>
                </a:tc>
                <a:tc>
                  <a:txBody>
                    <a:bodyPr/>
                    <a:lstStyle/>
                    <a:p>
                      <a:pPr algn="l" fontAlgn="b"/>
                      <a:r>
                        <a:rPr lang="fr-FR" sz="900" b="0" i="0" u="none" strike="noStrike">
                          <a:solidFill>
                            <a:srgbClr val="000000"/>
                          </a:solidFill>
                          <a:latin typeface="Calibri"/>
                        </a:rPr>
                        <a:t>Les Belles Images-St Marcel Bel Accueil</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0DA"/>
                    </a:solidFill>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latin typeface="Calibri"/>
                        </a:rPr>
                        <a:t>IPCF</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0DA"/>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fr-FR" sz="900" b="0" i="0" u="none" strike="noStrike">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ctr" fontAlgn="b"/>
                      <a:r>
                        <a:rPr lang="fr-FR" sz="900" b="0" i="0" u="none" strike="noStrike" dirty="0">
                          <a:solidFill>
                            <a:srgbClr val="000000"/>
                          </a:solidFill>
                          <a:latin typeface="Calibri"/>
                        </a:rPr>
                        <a:t>IPCN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0DA"/>
                    </a:solidFill>
                  </a:tcPr>
                </a:tc>
                <a:tc>
                  <a:txBody>
                    <a:bodyPr/>
                    <a:lstStyle/>
                    <a:p>
                      <a:pPr algn="l" fontAlgn="b"/>
                      <a:r>
                        <a:rPr lang="fr-FR" sz="9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r>
            </a:tbl>
          </a:graphicData>
        </a:graphic>
      </p:graphicFrame>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Classement combiné</a:t>
            </a:r>
            <a:endParaRPr lang="fr-FR" dirty="0"/>
          </a:p>
        </p:txBody>
      </p:sp>
      <p:graphicFrame>
        <p:nvGraphicFramePr>
          <p:cNvPr id="4" name="Tableau 3"/>
          <p:cNvGraphicFramePr>
            <a:graphicFrameLocks noGrp="1"/>
          </p:cNvGraphicFramePr>
          <p:nvPr/>
        </p:nvGraphicFramePr>
        <p:xfrm>
          <a:off x="1044287" y="1988839"/>
          <a:ext cx="6840081" cy="3508802"/>
        </p:xfrm>
        <a:graphic>
          <a:graphicData uri="http://schemas.openxmlformats.org/drawingml/2006/table">
            <a:tbl>
              <a:tblPr>
                <a:tableStyleId>{3C2FFA5D-87B4-456A-9821-1D502468CF0F}</a:tableStyleId>
              </a:tblPr>
              <a:tblGrid>
                <a:gridCol w="484074"/>
                <a:gridCol w="532739"/>
                <a:gridCol w="1283183"/>
                <a:gridCol w="532739"/>
                <a:gridCol w="471268"/>
                <a:gridCol w="559912"/>
                <a:gridCol w="430289"/>
                <a:gridCol w="545545"/>
                <a:gridCol w="545545"/>
                <a:gridCol w="481514"/>
                <a:gridCol w="481514"/>
                <a:gridCol w="491759"/>
              </a:tblGrid>
              <a:tr h="211454">
                <a:tc>
                  <a:txBody>
                    <a:bodyPr/>
                    <a:lstStyle/>
                    <a:p>
                      <a:pPr algn="ctr" fontAlgn="b"/>
                      <a:r>
                        <a:rPr lang="fr-FR" sz="900" u="none" strike="noStrike" dirty="0" err="1"/>
                        <a:t>Classt</a:t>
                      </a:r>
                      <a:r>
                        <a:rPr lang="fr-FR" sz="900" u="none" strike="noStrike" dirty="0"/>
                        <a:t>.</a:t>
                      </a:r>
                      <a:endParaRPr lang="fr-FR" sz="900" b="1" i="0" u="none" strike="noStrike" dirty="0">
                        <a:latin typeface="Arial"/>
                      </a:endParaRPr>
                    </a:p>
                  </a:txBody>
                  <a:tcPr marL="6906" marR="6906" marT="6906" marB="0" anchor="b"/>
                </a:tc>
                <a:tc>
                  <a:txBody>
                    <a:bodyPr/>
                    <a:lstStyle/>
                    <a:p>
                      <a:pPr algn="ctr" fontAlgn="b"/>
                      <a:r>
                        <a:rPr lang="fr-FR" sz="900" u="none" strike="noStrike" dirty="0"/>
                        <a:t>N° Club</a:t>
                      </a:r>
                      <a:endParaRPr lang="fr-FR" sz="900" b="1" i="0" u="none" strike="noStrike" dirty="0">
                        <a:latin typeface="Arial"/>
                      </a:endParaRPr>
                    </a:p>
                  </a:txBody>
                  <a:tcPr marL="6906" marR="6906" marT="6906" marB="0" anchor="b"/>
                </a:tc>
                <a:tc>
                  <a:txBody>
                    <a:bodyPr/>
                    <a:lstStyle/>
                    <a:p>
                      <a:pPr algn="l" fontAlgn="b"/>
                      <a:r>
                        <a:rPr lang="fr-FR" sz="900" u="none" strike="noStrike" dirty="0"/>
                        <a:t>CLUBS</a:t>
                      </a:r>
                      <a:endParaRPr lang="fr-FR" sz="900" b="1" i="0" u="none" strike="noStrike" dirty="0">
                        <a:latin typeface="Arial"/>
                      </a:endParaRPr>
                    </a:p>
                  </a:txBody>
                  <a:tcPr marL="6906" marR="6906" marT="6906" marB="0" anchor="b"/>
                </a:tc>
                <a:tc>
                  <a:txBody>
                    <a:bodyPr/>
                    <a:lstStyle/>
                    <a:p>
                      <a:pPr algn="ctr" fontAlgn="b"/>
                      <a:r>
                        <a:rPr lang="fr-FR" sz="900" u="none" strike="noStrike" dirty="0"/>
                        <a:t>Papier</a:t>
                      </a:r>
                    </a:p>
                    <a:p>
                      <a:pPr algn="ctr" fontAlgn="b"/>
                      <a:r>
                        <a:rPr lang="fr-FR" sz="900" u="none" strike="noStrike" dirty="0"/>
                        <a:t>couleur</a:t>
                      </a:r>
                      <a:endParaRPr lang="fr-FR" sz="900" b="1" i="0" u="none" strike="noStrike" dirty="0">
                        <a:latin typeface="Arial"/>
                      </a:endParaRPr>
                    </a:p>
                  </a:txBody>
                  <a:tcPr marL="6906" marR="6906" marT="6906" marB="0" anchor="b"/>
                </a:tc>
                <a:tc>
                  <a:txBody>
                    <a:bodyPr/>
                    <a:lstStyle/>
                    <a:p>
                      <a:pPr algn="ctr" fontAlgn="b"/>
                      <a:r>
                        <a:rPr lang="fr-FR" sz="900" u="none" strike="noStrike" dirty="0"/>
                        <a:t>Noir et</a:t>
                      </a:r>
                    </a:p>
                    <a:p>
                      <a:pPr algn="ctr" fontAlgn="b"/>
                      <a:r>
                        <a:rPr lang="fr-FR" sz="900" u="none" strike="noStrike" dirty="0"/>
                        <a:t>blanc</a:t>
                      </a:r>
                      <a:endParaRPr lang="fr-FR" sz="900" b="1" i="0" u="none" strike="noStrike" dirty="0">
                        <a:solidFill>
                          <a:srgbClr val="000000"/>
                        </a:solidFill>
                        <a:latin typeface="Arial"/>
                      </a:endParaRPr>
                    </a:p>
                  </a:txBody>
                  <a:tcPr marL="6906" marR="6906" marT="6906" marB="0" anchor="b"/>
                </a:tc>
                <a:tc>
                  <a:txBody>
                    <a:bodyPr/>
                    <a:lstStyle/>
                    <a:p>
                      <a:pPr algn="ctr" fontAlgn="b"/>
                      <a:r>
                        <a:rPr lang="fr-FR" sz="900" u="none" strike="noStrike" dirty="0"/>
                        <a:t>Images</a:t>
                      </a:r>
                    </a:p>
                    <a:p>
                      <a:pPr algn="ctr" fontAlgn="b"/>
                      <a:r>
                        <a:rPr lang="fr-FR" sz="900" u="none" strike="noStrike" dirty="0"/>
                        <a:t>Projetées</a:t>
                      </a:r>
                      <a:endParaRPr lang="fr-FR" sz="900" b="1" i="0" u="none" strike="noStrike" dirty="0">
                        <a:latin typeface="Arial"/>
                      </a:endParaRPr>
                    </a:p>
                  </a:txBody>
                  <a:tcPr marL="6906" marR="6906" marT="6906" marB="0" anchor="b"/>
                </a:tc>
                <a:tc>
                  <a:txBody>
                    <a:bodyPr/>
                    <a:lstStyle/>
                    <a:p>
                      <a:pPr algn="ctr" fontAlgn="b"/>
                      <a:r>
                        <a:rPr lang="fr-FR" sz="900" u="none" strike="noStrike" dirty="0"/>
                        <a:t>Audio</a:t>
                      </a:r>
                    </a:p>
                    <a:p>
                      <a:pPr algn="ctr" fontAlgn="b"/>
                      <a:r>
                        <a:rPr lang="fr-FR" sz="900" u="none" strike="noStrike" dirty="0"/>
                        <a:t>visuel</a:t>
                      </a:r>
                      <a:endParaRPr lang="fr-FR" sz="900" b="1" i="0" u="none" strike="noStrike" dirty="0">
                        <a:latin typeface="Arial"/>
                      </a:endParaRPr>
                    </a:p>
                  </a:txBody>
                  <a:tcPr marL="6906" marR="6906" marT="6906" marB="0" anchor="b"/>
                </a:tc>
                <a:tc>
                  <a:txBody>
                    <a:bodyPr/>
                    <a:lstStyle/>
                    <a:p>
                      <a:pPr algn="ctr" fontAlgn="b"/>
                      <a:r>
                        <a:rPr lang="fr-FR" sz="900" u="none" strike="noStrike" dirty="0"/>
                        <a:t>Auteurs</a:t>
                      </a:r>
                    </a:p>
                    <a:p>
                      <a:pPr algn="ctr" fontAlgn="b"/>
                      <a:r>
                        <a:rPr lang="fr-FR" sz="900" u="none" strike="noStrike" dirty="0"/>
                        <a:t>IP</a:t>
                      </a:r>
                      <a:endParaRPr lang="fr-FR" sz="900" b="1" i="0" u="none" strike="noStrike" dirty="0">
                        <a:latin typeface="Arial"/>
                      </a:endParaRPr>
                    </a:p>
                  </a:txBody>
                  <a:tcPr marL="6906" marR="6906" marT="6906" marB="0" anchor="b"/>
                </a:tc>
                <a:tc>
                  <a:txBody>
                    <a:bodyPr/>
                    <a:lstStyle/>
                    <a:p>
                      <a:pPr algn="ctr" fontAlgn="b"/>
                      <a:r>
                        <a:rPr lang="fr-FR" sz="900" u="none" strike="noStrike" dirty="0"/>
                        <a:t>Auteurs</a:t>
                      </a:r>
                    </a:p>
                    <a:p>
                      <a:pPr algn="ctr" fontAlgn="b"/>
                      <a:r>
                        <a:rPr lang="fr-FR" sz="900" u="none" strike="noStrike" dirty="0"/>
                        <a:t>papier</a:t>
                      </a:r>
                      <a:endParaRPr lang="fr-FR" sz="900" b="1" i="0" u="none" strike="noStrike" dirty="0">
                        <a:solidFill>
                          <a:srgbClr val="000000"/>
                        </a:solidFill>
                        <a:latin typeface="Arial"/>
                      </a:endParaRPr>
                    </a:p>
                  </a:txBody>
                  <a:tcPr marL="6906" marR="6906" marT="6906" marB="0" anchor="b"/>
                </a:tc>
                <a:tc>
                  <a:txBody>
                    <a:bodyPr/>
                    <a:lstStyle/>
                    <a:p>
                      <a:pPr algn="ctr" fontAlgn="b"/>
                      <a:r>
                        <a:rPr lang="fr-FR" sz="900" u="none" strike="noStrike" dirty="0"/>
                        <a:t>Nature</a:t>
                      </a:r>
                    </a:p>
                    <a:p>
                      <a:pPr algn="ctr" fontAlgn="b"/>
                      <a:r>
                        <a:rPr lang="fr-FR" sz="900" u="none" strike="noStrike" dirty="0"/>
                        <a:t>IP</a:t>
                      </a:r>
                      <a:endParaRPr lang="fr-FR" sz="900" b="1" i="0" u="none" strike="noStrike" dirty="0">
                        <a:latin typeface="Arial"/>
                      </a:endParaRPr>
                    </a:p>
                  </a:txBody>
                  <a:tcPr marL="6906" marR="6906" marT="6906" marB="0" anchor="b"/>
                </a:tc>
                <a:tc>
                  <a:txBody>
                    <a:bodyPr/>
                    <a:lstStyle/>
                    <a:p>
                      <a:pPr algn="ctr" fontAlgn="b"/>
                      <a:r>
                        <a:rPr lang="fr-FR" sz="900" u="none" strike="noStrike" dirty="0"/>
                        <a:t>Nature</a:t>
                      </a:r>
                    </a:p>
                    <a:p>
                      <a:pPr algn="ctr" fontAlgn="b"/>
                      <a:r>
                        <a:rPr lang="fr-FR" sz="900" u="none" strike="noStrike" dirty="0"/>
                        <a:t>papier</a:t>
                      </a:r>
                      <a:endParaRPr lang="fr-FR" sz="900" b="1" i="0" u="none" strike="noStrike" dirty="0">
                        <a:latin typeface="Arial"/>
                      </a:endParaRPr>
                    </a:p>
                  </a:txBody>
                  <a:tcPr marL="6906" marR="6906" marT="6906" marB="0" anchor="b"/>
                </a:tc>
                <a:tc>
                  <a:txBody>
                    <a:bodyPr/>
                    <a:lstStyle/>
                    <a:p>
                      <a:pPr algn="ctr" fontAlgn="b"/>
                      <a:r>
                        <a:rPr lang="fr-FR" sz="900" u="none" strike="noStrike" dirty="0" smtClean="0"/>
                        <a:t>TOTAL</a:t>
                      </a:r>
                      <a:endParaRPr lang="fr-FR" sz="900" b="1" i="0" u="none" strike="noStrike" dirty="0">
                        <a:latin typeface="Arial"/>
                      </a:endParaRPr>
                    </a:p>
                    <a:p>
                      <a:pPr algn="ctr" fontAlgn="b"/>
                      <a:r>
                        <a:rPr lang="fr-FR" sz="900" u="none" strike="noStrike" dirty="0" smtClean="0"/>
                        <a:t> </a:t>
                      </a:r>
                      <a:endParaRPr lang="fr-FR" sz="900" b="1" i="0" u="none" strike="noStrike" dirty="0">
                        <a:latin typeface="Arial"/>
                      </a:endParaRPr>
                    </a:p>
                  </a:txBody>
                  <a:tcPr marL="6906" marR="6906" marT="6906" marB="0" anchor="b"/>
                </a:tc>
              </a:tr>
              <a:tr h="169290">
                <a:tc>
                  <a:txBody>
                    <a:bodyPr/>
                    <a:lstStyle/>
                    <a:p>
                      <a:pPr algn="ctr" fontAlgn="b"/>
                      <a:r>
                        <a:rPr lang="fr-FR" sz="900" u="none" strike="noStrike"/>
                        <a:t>1er</a:t>
                      </a:r>
                      <a:endParaRPr lang="fr-FR" sz="900" b="1" i="0" u="none" strike="noStrike">
                        <a:latin typeface="Arial"/>
                      </a:endParaRPr>
                    </a:p>
                  </a:txBody>
                  <a:tcPr marL="6906" marR="6906" marT="6906" marB="0" anchor="b"/>
                </a:tc>
                <a:tc>
                  <a:txBody>
                    <a:bodyPr/>
                    <a:lstStyle/>
                    <a:p>
                      <a:pPr algn="ctr" fontAlgn="b"/>
                      <a:r>
                        <a:rPr lang="fr-FR" sz="900" u="none" strike="noStrike" dirty="0"/>
                        <a:t>1131</a:t>
                      </a:r>
                      <a:endParaRPr lang="fr-FR" sz="900" b="1" i="0" u="none" strike="noStrike" dirty="0">
                        <a:latin typeface="Arial"/>
                      </a:endParaRPr>
                    </a:p>
                  </a:txBody>
                  <a:tcPr marL="6906" marR="6906" marT="6906" marB="0" anchor="b"/>
                </a:tc>
                <a:tc>
                  <a:txBody>
                    <a:bodyPr/>
                    <a:lstStyle/>
                    <a:p>
                      <a:pPr algn="l" fontAlgn="b"/>
                      <a:r>
                        <a:rPr lang="fr-FR" sz="900" u="none" strike="noStrike" dirty="0" err="1"/>
                        <a:t>Biviers</a:t>
                      </a:r>
                      <a:endParaRPr lang="fr-FR" sz="900" b="1" i="0" u="none" strike="noStrike" dirty="0">
                        <a:latin typeface="Arial"/>
                      </a:endParaRPr>
                    </a:p>
                  </a:txBody>
                  <a:tcPr marL="6906" marR="6906" marT="6906" marB="0" anchor="b"/>
                </a:tc>
                <a:tc>
                  <a:txBody>
                    <a:bodyPr/>
                    <a:lstStyle/>
                    <a:p>
                      <a:pPr algn="ctr" fontAlgn="b"/>
                      <a:r>
                        <a:rPr lang="fr-FR" sz="900" u="none" strike="noStrike"/>
                        <a:t>19</a:t>
                      </a:r>
                      <a:endParaRPr lang="fr-FR" sz="900" b="1" i="0" u="none" strike="noStrike">
                        <a:latin typeface="Arial"/>
                      </a:endParaRPr>
                    </a:p>
                  </a:txBody>
                  <a:tcPr marL="6906" marR="6906" marT="6906" marB="0" anchor="b"/>
                </a:tc>
                <a:tc>
                  <a:txBody>
                    <a:bodyPr/>
                    <a:lstStyle/>
                    <a:p>
                      <a:pPr algn="ctr" fontAlgn="b"/>
                      <a:r>
                        <a:rPr lang="fr-FR" sz="900" u="none" strike="noStrike"/>
                        <a:t>21</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22</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20</a:t>
                      </a:r>
                      <a:endParaRPr lang="fr-FR" sz="900" b="1" i="0" u="none" strike="noStrike">
                        <a:latin typeface="Arial"/>
                      </a:endParaRPr>
                    </a:p>
                  </a:txBody>
                  <a:tcPr marL="6906" marR="6906" marT="6906" marB="0" anchor="b"/>
                </a:tc>
                <a:tc>
                  <a:txBody>
                    <a:bodyPr/>
                    <a:lstStyle/>
                    <a:p>
                      <a:pPr algn="ctr" fontAlgn="b"/>
                      <a:r>
                        <a:rPr lang="fr-FR" sz="900" u="none" strike="noStrike"/>
                        <a:t>19</a:t>
                      </a:r>
                      <a:endParaRPr lang="fr-FR" sz="900" b="1" i="0" u="none" strike="noStrike">
                        <a:latin typeface="Arial"/>
                      </a:endParaRPr>
                    </a:p>
                  </a:txBody>
                  <a:tcPr marL="6906" marR="6906" marT="6906" marB="0" anchor="b"/>
                </a:tc>
                <a:tc>
                  <a:txBody>
                    <a:bodyPr/>
                    <a:lstStyle/>
                    <a:p>
                      <a:pPr algn="ctr" fontAlgn="b"/>
                      <a:r>
                        <a:rPr lang="fr-FR" sz="900" u="none" strike="noStrike"/>
                        <a:t>19</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20</a:t>
                      </a:r>
                      <a:endParaRPr lang="fr-FR" sz="900" b="1" i="0" u="none" strike="noStrike">
                        <a:latin typeface="Arial"/>
                      </a:endParaRPr>
                    </a:p>
                  </a:txBody>
                  <a:tcPr marL="6906" marR="6906" marT="6906" marB="0" anchor="b"/>
                </a:tc>
                <a:tc>
                  <a:txBody>
                    <a:bodyPr/>
                    <a:lstStyle/>
                    <a:p>
                      <a:pPr algn="ctr" fontAlgn="b"/>
                      <a:r>
                        <a:rPr lang="fr-FR" sz="900" u="none" strike="noStrike"/>
                        <a:t>20</a:t>
                      </a:r>
                      <a:endParaRPr lang="fr-FR" sz="900" b="1" i="0" u="none" strike="noStrike">
                        <a:latin typeface="Arial"/>
                      </a:endParaRPr>
                    </a:p>
                  </a:txBody>
                  <a:tcPr marL="6906" marR="6906" marT="6906" marB="0" anchor="b"/>
                </a:tc>
                <a:tc>
                  <a:txBody>
                    <a:bodyPr/>
                    <a:lstStyle/>
                    <a:p>
                      <a:pPr algn="ctr" fontAlgn="b"/>
                      <a:r>
                        <a:rPr lang="fr-FR" sz="900" u="none" strike="noStrike"/>
                        <a:t>160</a:t>
                      </a:r>
                      <a:endParaRPr lang="fr-FR" sz="900" b="1" i="0" u="none" strike="noStrike">
                        <a:latin typeface="Arial"/>
                      </a:endParaRPr>
                    </a:p>
                  </a:txBody>
                  <a:tcPr marL="6906" marR="6906" marT="6906" marB="0" anchor="b"/>
                </a:tc>
              </a:tr>
              <a:tr h="171440">
                <a:tc>
                  <a:txBody>
                    <a:bodyPr/>
                    <a:lstStyle/>
                    <a:p>
                      <a:pPr algn="ctr" fontAlgn="b"/>
                      <a:r>
                        <a:rPr lang="fr-FR" sz="900" u="none" strike="noStrike"/>
                        <a:t>2ème</a:t>
                      </a:r>
                      <a:endParaRPr lang="fr-FR" sz="900" b="0" i="0" u="none" strike="noStrike">
                        <a:latin typeface="Arial"/>
                      </a:endParaRPr>
                    </a:p>
                  </a:txBody>
                  <a:tcPr marL="6906" marR="6906" marT="6906" marB="0" anchor="b"/>
                </a:tc>
                <a:tc>
                  <a:txBody>
                    <a:bodyPr/>
                    <a:lstStyle/>
                    <a:p>
                      <a:pPr algn="ctr" fontAlgn="b"/>
                      <a:r>
                        <a:rPr lang="fr-FR" sz="900" u="none" strike="noStrike" dirty="0"/>
                        <a:t>1757</a:t>
                      </a:r>
                      <a:endParaRPr lang="fr-FR" sz="900" b="1" i="0" u="none" strike="noStrike" dirty="0">
                        <a:latin typeface="Arial"/>
                      </a:endParaRPr>
                    </a:p>
                  </a:txBody>
                  <a:tcPr marL="6906" marR="6906" marT="6906" marB="0" anchor="b"/>
                </a:tc>
                <a:tc>
                  <a:txBody>
                    <a:bodyPr/>
                    <a:lstStyle/>
                    <a:p>
                      <a:pPr algn="l" fontAlgn="b"/>
                      <a:r>
                        <a:rPr lang="fr-FR" sz="900" u="none" strike="noStrike"/>
                        <a:t>Belles Images</a:t>
                      </a:r>
                      <a:endParaRPr lang="fr-FR" sz="900" b="1" i="0" u="none" strike="noStrike">
                        <a:latin typeface="Arial"/>
                      </a:endParaRPr>
                    </a:p>
                  </a:txBody>
                  <a:tcPr marL="6906" marR="6906" marT="6906" marB="0" anchor="b"/>
                </a:tc>
                <a:tc>
                  <a:txBody>
                    <a:bodyPr/>
                    <a:lstStyle/>
                    <a:p>
                      <a:pPr algn="ctr" fontAlgn="b"/>
                      <a:r>
                        <a:rPr lang="fr-FR" sz="900" u="none" strike="noStrike"/>
                        <a:t>17</a:t>
                      </a:r>
                      <a:endParaRPr lang="fr-FR" sz="900" b="1" i="0" u="none" strike="noStrike">
                        <a:latin typeface="Arial"/>
                      </a:endParaRPr>
                    </a:p>
                  </a:txBody>
                  <a:tcPr marL="6906" marR="6906" marT="6906" marB="0" anchor="b"/>
                </a:tc>
                <a:tc>
                  <a:txBody>
                    <a:bodyPr/>
                    <a:lstStyle/>
                    <a:p>
                      <a:pPr algn="ctr" fontAlgn="b"/>
                      <a:r>
                        <a:rPr lang="fr-FR" sz="900" u="none" strike="noStrike"/>
                        <a:t>17</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23</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17</a:t>
                      </a:r>
                      <a:endParaRPr lang="fr-FR" sz="900" b="1" i="0" u="none" strike="noStrike">
                        <a:latin typeface="Arial"/>
                      </a:endParaRPr>
                    </a:p>
                  </a:txBody>
                  <a:tcPr marL="6906" marR="6906" marT="6906" marB="0" anchor="b"/>
                </a:tc>
                <a:tc>
                  <a:txBody>
                    <a:bodyPr/>
                    <a:lstStyle/>
                    <a:p>
                      <a:pPr algn="ctr" fontAlgn="b"/>
                      <a:r>
                        <a:rPr lang="fr-FR" sz="900" u="none" strike="noStrike"/>
                        <a:t>20</a:t>
                      </a:r>
                      <a:endParaRPr lang="fr-FR" sz="900" b="1" i="0" u="none" strike="noStrike">
                        <a:latin typeface="Arial"/>
                      </a:endParaRPr>
                    </a:p>
                  </a:txBody>
                  <a:tcPr marL="6906" marR="6906" marT="6906" marB="0" anchor="b"/>
                </a:tc>
                <a:tc>
                  <a:txBody>
                    <a:bodyPr/>
                    <a:lstStyle/>
                    <a:p>
                      <a:pPr algn="ctr" fontAlgn="b"/>
                      <a:r>
                        <a:rPr lang="fr-FR" sz="900" u="none" strike="noStrike"/>
                        <a:t>17</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22</a:t>
                      </a:r>
                      <a:endParaRPr lang="fr-FR" sz="900" b="1" i="0" u="none" strike="noStrike">
                        <a:latin typeface="Arial"/>
                      </a:endParaRPr>
                    </a:p>
                  </a:txBody>
                  <a:tcPr marL="6906" marR="6906" marT="6906" marB="0" anchor="b"/>
                </a:tc>
                <a:tc>
                  <a:txBody>
                    <a:bodyPr/>
                    <a:lstStyle/>
                    <a:p>
                      <a:pPr algn="ctr" fontAlgn="b"/>
                      <a:r>
                        <a:rPr lang="fr-FR" sz="900" u="none" strike="noStrike"/>
                        <a:t>18</a:t>
                      </a:r>
                      <a:endParaRPr lang="fr-FR" sz="900" b="1" i="0" u="none" strike="noStrike">
                        <a:latin typeface="Arial"/>
                      </a:endParaRPr>
                    </a:p>
                  </a:txBody>
                  <a:tcPr marL="6906" marR="6906" marT="6906" marB="0" anchor="b"/>
                </a:tc>
                <a:tc>
                  <a:txBody>
                    <a:bodyPr/>
                    <a:lstStyle/>
                    <a:p>
                      <a:pPr algn="ctr" fontAlgn="b"/>
                      <a:r>
                        <a:rPr lang="fr-FR" sz="900" u="none" strike="noStrike" dirty="0"/>
                        <a:t>151</a:t>
                      </a:r>
                      <a:endParaRPr lang="fr-FR" sz="900" b="1" i="0" u="none" strike="noStrike" dirty="0">
                        <a:latin typeface="Arial"/>
                      </a:endParaRPr>
                    </a:p>
                  </a:txBody>
                  <a:tcPr marL="6906" marR="6906" marT="6906" marB="0" anchor="b"/>
                </a:tc>
              </a:tr>
              <a:tr h="171440">
                <a:tc>
                  <a:txBody>
                    <a:bodyPr/>
                    <a:lstStyle/>
                    <a:p>
                      <a:pPr algn="ctr" fontAlgn="b"/>
                      <a:r>
                        <a:rPr lang="fr-FR" sz="900" u="none" strike="noStrike" dirty="0"/>
                        <a:t>3</a:t>
                      </a:r>
                      <a:r>
                        <a:rPr lang="fr-FR" sz="900" u="none" strike="noStrike" baseline="30000" dirty="0"/>
                        <a:t>ème</a:t>
                      </a:r>
                      <a:endParaRPr lang="fr-FR" sz="900" b="0" i="0" u="none" strike="noStrike" dirty="0">
                        <a:latin typeface="Arial"/>
                      </a:endParaRPr>
                    </a:p>
                  </a:txBody>
                  <a:tcPr marL="6906" marR="6906" marT="6906" marB="0" anchor="b"/>
                </a:tc>
                <a:tc>
                  <a:txBody>
                    <a:bodyPr/>
                    <a:lstStyle/>
                    <a:p>
                      <a:pPr algn="ctr" fontAlgn="b"/>
                      <a:r>
                        <a:rPr lang="fr-FR" sz="900" u="none" strike="noStrike"/>
                        <a:t>553</a:t>
                      </a:r>
                      <a:endParaRPr lang="fr-FR" sz="900" b="1" i="0" u="none" strike="noStrike">
                        <a:latin typeface="Arial"/>
                      </a:endParaRPr>
                    </a:p>
                  </a:txBody>
                  <a:tcPr marL="6906" marR="6906" marT="6906" marB="0" anchor="b"/>
                </a:tc>
                <a:tc>
                  <a:txBody>
                    <a:bodyPr/>
                    <a:lstStyle/>
                    <a:p>
                      <a:pPr algn="l" fontAlgn="b"/>
                      <a:r>
                        <a:rPr lang="fr-FR" sz="900" u="none" strike="noStrike"/>
                        <a:t>P.C. Méliès</a:t>
                      </a:r>
                      <a:endParaRPr lang="fr-FR" sz="900" b="1" i="0" u="none" strike="noStrike">
                        <a:latin typeface="Arial"/>
                      </a:endParaRPr>
                    </a:p>
                  </a:txBody>
                  <a:tcPr marL="6906" marR="6906" marT="6906" marB="0" anchor="b"/>
                </a:tc>
                <a:tc>
                  <a:txBody>
                    <a:bodyPr/>
                    <a:lstStyle/>
                    <a:p>
                      <a:pPr algn="ctr" fontAlgn="b"/>
                      <a:r>
                        <a:rPr lang="fr-FR" sz="900" u="none" strike="noStrike"/>
                        <a:t>15</a:t>
                      </a:r>
                      <a:endParaRPr lang="fr-FR" sz="900" b="1" i="0" u="none" strike="noStrike">
                        <a:latin typeface="Arial"/>
                      </a:endParaRPr>
                    </a:p>
                  </a:txBody>
                  <a:tcPr marL="6906" marR="6906" marT="6906" marB="0" anchor="b"/>
                </a:tc>
                <a:tc>
                  <a:txBody>
                    <a:bodyPr/>
                    <a:lstStyle/>
                    <a:p>
                      <a:pPr algn="ctr" fontAlgn="b"/>
                      <a:r>
                        <a:rPr lang="fr-FR" sz="900" u="none" strike="noStrike"/>
                        <a:t>20</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25</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15</a:t>
                      </a:r>
                      <a:endParaRPr lang="fr-FR" sz="900" b="1" i="0" u="none" strike="noStrike">
                        <a:latin typeface="Arial"/>
                      </a:endParaRPr>
                    </a:p>
                  </a:txBody>
                  <a:tcPr marL="6906" marR="6906" marT="6906" marB="0" anchor="b"/>
                </a:tc>
                <a:tc>
                  <a:txBody>
                    <a:bodyPr/>
                    <a:lstStyle/>
                    <a:p>
                      <a:pPr algn="ctr" fontAlgn="b"/>
                      <a:r>
                        <a:rPr lang="fr-FR" sz="900" u="none" strike="noStrike"/>
                        <a:t>16</a:t>
                      </a:r>
                      <a:endParaRPr lang="fr-FR" sz="900" b="1" i="0" u="none" strike="noStrike">
                        <a:latin typeface="Arial"/>
                      </a:endParaRPr>
                    </a:p>
                  </a:txBody>
                  <a:tcPr marL="6906" marR="6906" marT="6906" marB="0" anchor="b"/>
                </a:tc>
                <a:tc>
                  <a:txBody>
                    <a:bodyPr/>
                    <a:lstStyle/>
                    <a:p>
                      <a:pPr algn="ctr" fontAlgn="b"/>
                      <a:r>
                        <a:rPr lang="fr-FR" sz="900" u="none" strike="noStrike"/>
                        <a:t>16</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21</a:t>
                      </a:r>
                      <a:endParaRPr lang="fr-FR" sz="900" b="1" i="0" u="none" strike="noStrike">
                        <a:latin typeface="Arial"/>
                      </a:endParaRPr>
                    </a:p>
                  </a:txBody>
                  <a:tcPr marL="6906" marR="6906" marT="6906" marB="0" anchor="b"/>
                </a:tc>
                <a:tc>
                  <a:txBody>
                    <a:bodyPr/>
                    <a:lstStyle/>
                    <a:p>
                      <a:pPr algn="ctr" fontAlgn="b"/>
                      <a:r>
                        <a:rPr lang="fr-FR" sz="900" u="none" strike="noStrike"/>
                        <a:t>21</a:t>
                      </a:r>
                      <a:endParaRPr lang="fr-FR" sz="900" b="1" i="0" u="none" strike="noStrike">
                        <a:latin typeface="Arial"/>
                      </a:endParaRPr>
                    </a:p>
                  </a:txBody>
                  <a:tcPr marL="6906" marR="6906" marT="6906" marB="0" anchor="b"/>
                </a:tc>
                <a:tc>
                  <a:txBody>
                    <a:bodyPr/>
                    <a:lstStyle/>
                    <a:p>
                      <a:pPr algn="ctr" fontAlgn="b"/>
                      <a:r>
                        <a:rPr lang="fr-FR" sz="900" u="none" strike="noStrike"/>
                        <a:t>149</a:t>
                      </a:r>
                      <a:endParaRPr lang="fr-FR" sz="900" b="1" i="0" u="none" strike="noStrike">
                        <a:latin typeface="Arial"/>
                      </a:endParaRPr>
                    </a:p>
                  </a:txBody>
                  <a:tcPr marL="6906" marR="6906" marT="6906" marB="0" anchor="b"/>
                </a:tc>
              </a:tr>
              <a:tr h="171440">
                <a:tc>
                  <a:txBody>
                    <a:bodyPr/>
                    <a:lstStyle/>
                    <a:p>
                      <a:pPr algn="ctr" fontAlgn="b"/>
                      <a:r>
                        <a:rPr lang="fr-FR" sz="900" u="none" strike="noStrike" dirty="0"/>
                        <a:t>4</a:t>
                      </a:r>
                      <a:r>
                        <a:rPr lang="fr-FR" sz="900" u="none" strike="noStrike" baseline="30000" dirty="0"/>
                        <a:t>ème</a:t>
                      </a:r>
                      <a:endParaRPr lang="fr-FR" sz="900" b="0" i="0" u="none" strike="noStrike" dirty="0">
                        <a:latin typeface="Arial"/>
                      </a:endParaRPr>
                    </a:p>
                  </a:txBody>
                  <a:tcPr marL="6906" marR="6906" marT="6906" marB="0" anchor="b"/>
                </a:tc>
                <a:tc>
                  <a:txBody>
                    <a:bodyPr/>
                    <a:lstStyle/>
                    <a:p>
                      <a:pPr algn="ctr" fontAlgn="b"/>
                      <a:r>
                        <a:rPr lang="fr-FR" sz="900" u="none" strike="noStrike" dirty="0"/>
                        <a:t>1403</a:t>
                      </a:r>
                      <a:endParaRPr lang="fr-FR" sz="900" b="1" i="0" u="none" strike="noStrike" dirty="0">
                        <a:latin typeface="Arial"/>
                      </a:endParaRPr>
                    </a:p>
                  </a:txBody>
                  <a:tcPr marL="6906" marR="6906" marT="6906" marB="0" anchor="b"/>
                </a:tc>
                <a:tc>
                  <a:txBody>
                    <a:bodyPr/>
                    <a:lstStyle/>
                    <a:p>
                      <a:pPr algn="l" fontAlgn="b"/>
                      <a:r>
                        <a:rPr lang="fr-FR" sz="900" u="none" strike="noStrike" dirty="0"/>
                        <a:t>Morestel</a:t>
                      </a:r>
                      <a:endParaRPr lang="fr-FR" sz="900" b="1" i="0" u="none" strike="noStrike" dirty="0">
                        <a:latin typeface="Arial"/>
                      </a:endParaRPr>
                    </a:p>
                  </a:txBody>
                  <a:tcPr marL="6906" marR="6906" marT="6906" marB="0" anchor="b"/>
                </a:tc>
                <a:tc>
                  <a:txBody>
                    <a:bodyPr/>
                    <a:lstStyle/>
                    <a:p>
                      <a:pPr algn="ctr" fontAlgn="b"/>
                      <a:r>
                        <a:rPr lang="fr-FR" sz="900" u="none" strike="noStrike"/>
                        <a:t>21</a:t>
                      </a:r>
                      <a:endParaRPr lang="fr-FR" sz="900" b="1" i="0" u="none" strike="noStrike">
                        <a:latin typeface="Arial"/>
                      </a:endParaRPr>
                    </a:p>
                  </a:txBody>
                  <a:tcPr marL="6906" marR="6906" marT="6906" marB="0" anchor="b"/>
                </a:tc>
                <a:tc>
                  <a:txBody>
                    <a:bodyPr/>
                    <a:lstStyle/>
                    <a:p>
                      <a:pPr algn="ctr" fontAlgn="b"/>
                      <a:r>
                        <a:rPr lang="fr-FR" sz="900" u="none" strike="noStrike"/>
                        <a:t>18</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21</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18</a:t>
                      </a:r>
                      <a:endParaRPr lang="fr-FR" sz="900" b="1" i="0" u="none" strike="noStrike">
                        <a:latin typeface="Arial"/>
                      </a:endParaRPr>
                    </a:p>
                  </a:txBody>
                  <a:tcPr marL="6906" marR="6906" marT="6906" marB="0" anchor="b"/>
                </a:tc>
                <a:tc>
                  <a:txBody>
                    <a:bodyPr/>
                    <a:lstStyle/>
                    <a:p>
                      <a:pPr algn="ctr" fontAlgn="b"/>
                      <a:r>
                        <a:rPr lang="fr-FR" sz="900" u="none" strike="noStrike"/>
                        <a:t>18</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17</a:t>
                      </a:r>
                      <a:endParaRPr lang="fr-FR" sz="900" b="1" i="0" u="none" strike="noStrike">
                        <a:latin typeface="Arial"/>
                      </a:endParaRPr>
                    </a:p>
                  </a:txBody>
                  <a:tcPr marL="6906" marR="6906" marT="6906" marB="0" anchor="b"/>
                </a:tc>
                <a:tc>
                  <a:txBody>
                    <a:bodyPr/>
                    <a:lstStyle/>
                    <a:p>
                      <a:pPr algn="ctr" fontAlgn="b"/>
                      <a:r>
                        <a:rPr lang="fr-FR" sz="900" u="none" strike="noStrike"/>
                        <a:t>16</a:t>
                      </a:r>
                      <a:endParaRPr lang="fr-FR" sz="900" b="1" i="0" u="none" strike="noStrike">
                        <a:latin typeface="Arial"/>
                      </a:endParaRPr>
                    </a:p>
                  </a:txBody>
                  <a:tcPr marL="6906" marR="6906" marT="6906" marB="0" anchor="b"/>
                </a:tc>
                <a:tc>
                  <a:txBody>
                    <a:bodyPr/>
                    <a:lstStyle/>
                    <a:p>
                      <a:pPr algn="ctr" fontAlgn="b"/>
                      <a:r>
                        <a:rPr lang="fr-FR" sz="900" u="none" strike="noStrike"/>
                        <a:t>129</a:t>
                      </a:r>
                      <a:endParaRPr lang="fr-FR" sz="900" b="1" i="0" u="none" strike="noStrike">
                        <a:latin typeface="Arial"/>
                      </a:endParaRPr>
                    </a:p>
                  </a:txBody>
                  <a:tcPr marL="6906" marR="6906" marT="6906" marB="0" anchor="b"/>
                </a:tc>
              </a:tr>
              <a:tr h="171440">
                <a:tc>
                  <a:txBody>
                    <a:bodyPr/>
                    <a:lstStyle/>
                    <a:p>
                      <a:pPr algn="ctr" fontAlgn="b"/>
                      <a:r>
                        <a:rPr lang="fr-FR" sz="900" u="none" strike="noStrike" dirty="0"/>
                        <a:t>5</a:t>
                      </a:r>
                      <a:r>
                        <a:rPr lang="fr-FR" sz="900" u="none" strike="noStrike" baseline="30000" dirty="0"/>
                        <a:t>ème</a:t>
                      </a:r>
                      <a:endParaRPr lang="fr-FR" sz="900" b="0" i="0" u="none" strike="noStrike" dirty="0">
                        <a:latin typeface="Arial"/>
                      </a:endParaRPr>
                    </a:p>
                  </a:txBody>
                  <a:tcPr marL="6906" marR="6906" marT="6906" marB="0" anchor="b"/>
                </a:tc>
                <a:tc>
                  <a:txBody>
                    <a:bodyPr/>
                    <a:lstStyle/>
                    <a:p>
                      <a:pPr algn="ctr" fontAlgn="b"/>
                      <a:r>
                        <a:rPr lang="fr-FR" sz="900" u="none" strike="noStrike" dirty="0"/>
                        <a:t>1055</a:t>
                      </a:r>
                      <a:endParaRPr lang="fr-FR" sz="900" b="1" i="0" u="none" strike="noStrike" dirty="0">
                        <a:latin typeface="Arial"/>
                      </a:endParaRPr>
                    </a:p>
                  </a:txBody>
                  <a:tcPr marL="6906" marR="6906" marT="6906" marB="0" anchor="b"/>
                </a:tc>
                <a:tc>
                  <a:txBody>
                    <a:bodyPr/>
                    <a:lstStyle/>
                    <a:p>
                      <a:pPr algn="l" fontAlgn="b"/>
                      <a:r>
                        <a:rPr lang="fr-FR" sz="900" u="none" strike="noStrike" dirty="0"/>
                        <a:t>Cognin</a:t>
                      </a:r>
                      <a:endParaRPr lang="fr-FR" sz="900" b="1" i="0" u="none" strike="noStrike" dirty="0">
                        <a:latin typeface="Arial"/>
                      </a:endParaRPr>
                    </a:p>
                  </a:txBody>
                  <a:tcPr marL="6906" marR="6906" marT="6906" marB="0" anchor="b"/>
                </a:tc>
                <a:tc>
                  <a:txBody>
                    <a:bodyPr/>
                    <a:lstStyle/>
                    <a:p>
                      <a:pPr algn="ctr" fontAlgn="b"/>
                      <a:r>
                        <a:rPr lang="fr-FR" sz="900" u="none" strike="noStrike"/>
                        <a:t>16</a:t>
                      </a:r>
                      <a:endParaRPr lang="fr-FR" sz="900" b="1" i="0" u="none" strike="noStrike">
                        <a:latin typeface="Arial"/>
                      </a:endParaRPr>
                    </a:p>
                  </a:txBody>
                  <a:tcPr marL="6906" marR="6906" marT="6906" marB="0" anchor="b"/>
                </a:tc>
                <a:tc>
                  <a:txBody>
                    <a:bodyPr/>
                    <a:lstStyle/>
                    <a:p>
                      <a:pPr algn="ctr" fontAlgn="b"/>
                      <a:r>
                        <a:rPr lang="fr-FR" sz="900" u="none" strike="noStrike"/>
                        <a:t>19</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26</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14</a:t>
                      </a:r>
                      <a:endParaRPr lang="fr-FR" sz="900" b="1" i="0" u="none" strike="noStrike">
                        <a:latin typeface="Arial"/>
                      </a:endParaRPr>
                    </a:p>
                  </a:txBody>
                  <a:tcPr marL="6906" marR="6906" marT="6906" marB="0" anchor="b"/>
                </a:tc>
                <a:tc>
                  <a:txBody>
                    <a:bodyPr/>
                    <a:lstStyle/>
                    <a:p>
                      <a:pPr algn="ctr" fontAlgn="b"/>
                      <a:r>
                        <a:rPr lang="fr-FR" sz="900" u="none" strike="noStrike"/>
                        <a:t>14</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19</a:t>
                      </a:r>
                      <a:endParaRPr lang="fr-FR" sz="900" b="1" i="0" u="none" strike="noStrike">
                        <a:latin typeface="Arial"/>
                      </a:endParaRPr>
                    </a:p>
                  </a:txBody>
                  <a:tcPr marL="6906" marR="6906" marT="6906" marB="0" anchor="b"/>
                </a:tc>
                <a:tc>
                  <a:txBody>
                    <a:bodyPr/>
                    <a:lstStyle/>
                    <a:p>
                      <a:pPr algn="ctr" fontAlgn="b"/>
                      <a:r>
                        <a:rPr lang="fr-FR" sz="900" u="none" strike="noStrike"/>
                        <a:t>19</a:t>
                      </a:r>
                      <a:endParaRPr lang="fr-FR" sz="900" b="1" i="0" u="none" strike="noStrike">
                        <a:latin typeface="Arial"/>
                      </a:endParaRPr>
                    </a:p>
                  </a:txBody>
                  <a:tcPr marL="6906" marR="6906" marT="6906" marB="0" anchor="b"/>
                </a:tc>
                <a:tc>
                  <a:txBody>
                    <a:bodyPr/>
                    <a:lstStyle/>
                    <a:p>
                      <a:pPr algn="ctr" fontAlgn="b"/>
                      <a:r>
                        <a:rPr lang="fr-FR" sz="900" u="none" strike="noStrike"/>
                        <a:t>127</a:t>
                      </a:r>
                      <a:endParaRPr lang="fr-FR" sz="900" b="1" i="0" u="none" strike="noStrike">
                        <a:latin typeface="Arial"/>
                      </a:endParaRPr>
                    </a:p>
                  </a:txBody>
                  <a:tcPr marL="6906" marR="6906" marT="6906" marB="0" anchor="b"/>
                </a:tc>
              </a:tr>
              <a:tr h="171440">
                <a:tc>
                  <a:txBody>
                    <a:bodyPr/>
                    <a:lstStyle/>
                    <a:p>
                      <a:pPr algn="ctr" fontAlgn="b"/>
                      <a:r>
                        <a:rPr lang="fr-FR" sz="900" u="none" strike="noStrike" dirty="0"/>
                        <a:t>6ème</a:t>
                      </a:r>
                      <a:endParaRPr lang="fr-FR" sz="900" b="0" i="0" u="none" strike="noStrike" dirty="0">
                        <a:latin typeface="Arial"/>
                      </a:endParaRPr>
                    </a:p>
                  </a:txBody>
                  <a:tcPr marL="6906" marR="6906" marT="6906" marB="0" anchor="b"/>
                </a:tc>
                <a:tc>
                  <a:txBody>
                    <a:bodyPr/>
                    <a:lstStyle/>
                    <a:p>
                      <a:pPr algn="ctr" fontAlgn="b"/>
                      <a:r>
                        <a:rPr lang="fr-FR" sz="900" u="none" strike="noStrike" dirty="0"/>
                        <a:t>486</a:t>
                      </a:r>
                      <a:endParaRPr lang="fr-FR" sz="900" b="1" i="0" u="none" strike="noStrike" dirty="0">
                        <a:latin typeface="Arial"/>
                      </a:endParaRPr>
                    </a:p>
                  </a:txBody>
                  <a:tcPr marL="6906" marR="6906" marT="6906" marB="0" anchor="b"/>
                </a:tc>
                <a:tc>
                  <a:txBody>
                    <a:bodyPr/>
                    <a:lstStyle/>
                    <a:p>
                      <a:pPr algn="l" fontAlgn="b"/>
                      <a:r>
                        <a:rPr lang="fr-FR" sz="900" u="none" strike="noStrike"/>
                        <a:t>Aix-les-Bains</a:t>
                      </a:r>
                      <a:endParaRPr lang="fr-FR" sz="900" b="1" i="0" u="none" strike="noStrike">
                        <a:latin typeface="Arial"/>
                      </a:endParaRPr>
                    </a:p>
                  </a:txBody>
                  <a:tcPr marL="6906" marR="6906" marT="6906" marB="0" anchor="b"/>
                </a:tc>
                <a:tc>
                  <a:txBody>
                    <a:bodyPr/>
                    <a:lstStyle/>
                    <a:p>
                      <a:pPr algn="ctr" fontAlgn="b"/>
                      <a:r>
                        <a:rPr lang="fr-FR" sz="900" u="none" strike="noStrike" dirty="0"/>
                        <a:t> </a:t>
                      </a:r>
                      <a:endParaRPr lang="fr-FR" sz="900" b="1" i="0" u="none" strike="noStrike" dirty="0">
                        <a:solidFill>
                          <a:srgbClr val="000000"/>
                        </a:solidFill>
                        <a:latin typeface="Arial"/>
                      </a:endParaRPr>
                    </a:p>
                  </a:txBody>
                  <a:tcPr marL="6906" marR="6906" marT="6906" marB="0" anchor="b"/>
                </a:tc>
                <a:tc>
                  <a:txBody>
                    <a:bodyPr/>
                    <a:lstStyle/>
                    <a:p>
                      <a:pPr algn="ctr" fontAlgn="b"/>
                      <a:r>
                        <a:rPr lang="fr-FR" sz="900" u="none" strike="noStrike"/>
                        <a:t>15</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24</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17</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23</a:t>
                      </a:r>
                      <a:endParaRPr lang="fr-FR" sz="900" b="1" i="0" u="none" strike="noStrike">
                        <a:latin typeface="Arial"/>
                      </a:endParaRPr>
                    </a:p>
                  </a:txBody>
                  <a:tcPr marL="6906" marR="6906" marT="6906" marB="0" anchor="b"/>
                </a:tc>
                <a:tc>
                  <a:txBody>
                    <a:bodyPr/>
                    <a:lstStyle/>
                    <a:p>
                      <a:pPr algn="ctr" fontAlgn="b"/>
                      <a:r>
                        <a:rPr lang="fr-FR" sz="900" u="none" strike="noStrike"/>
                        <a:t>22</a:t>
                      </a:r>
                      <a:endParaRPr lang="fr-FR" sz="900" b="1" i="0" u="none" strike="noStrike">
                        <a:latin typeface="Arial"/>
                      </a:endParaRPr>
                    </a:p>
                  </a:txBody>
                  <a:tcPr marL="6906" marR="6906" marT="6906" marB="0" anchor="b"/>
                </a:tc>
                <a:tc>
                  <a:txBody>
                    <a:bodyPr/>
                    <a:lstStyle/>
                    <a:p>
                      <a:pPr algn="ctr" fontAlgn="b"/>
                      <a:r>
                        <a:rPr lang="fr-FR" sz="900" u="none" strike="noStrike"/>
                        <a:t>101</a:t>
                      </a:r>
                      <a:endParaRPr lang="fr-FR" sz="900" b="1" i="0" u="none" strike="noStrike">
                        <a:latin typeface="Arial"/>
                      </a:endParaRPr>
                    </a:p>
                  </a:txBody>
                  <a:tcPr marL="6906" marR="6906" marT="6906" marB="0" anchor="b"/>
                </a:tc>
              </a:tr>
              <a:tr h="171440">
                <a:tc>
                  <a:txBody>
                    <a:bodyPr/>
                    <a:lstStyle/>
                    <a:p>
                      <a:pPr algn="ctr" fontAlgn="b"/>
                      <a:r>
                        <a:rPr lang="fr-FR" sz="900" u="none" strike="noStrike"/>
                        <a:t>7ème</a:t>
                      </a:r>
                      <a:endParaRPr lang="fr-FR" sz="900" b="0" i="0" u="none" strike="noStrike">
                        <a:latin typeface="Arial"/>
                      </a:endParaRPr>
                    </a:p>
                  </a:txBody>
                  <a:tcPr marL="6906" marR="6906" marT="6906" marB="0" anchor="b"/>
                </a:tc>
                <a:tc>
                  <a:txBody>
                    <a:bodyPr/>
                    <a:lstStyle/>
                    <a:p>
                      <a:pPr algn="ctr" fontAlgn="b"/>
                      <a:r>
                        <a:rPr lang="fr-FR" sz="900" u="none" strike="noStrike" dirty="0"/>
                        <a:t>1754</a:t>
                      </a:r>
                      <a:endParaRPr lang="fr-FR" sz="900" b="1" i="0" u="none" strike="noStrike" dirty="0">
                        <a:latin typeface="Arial"/>
                      </a:endParaRPr>
                    </a:p>
                  </a:txBody>
                  <a:tcPr marL="6906" marR="6906" marT="6906" marB="0" anchor="b"/>
                </a:tc>
                <a:tc>
                  <a:txBody>
                    <a:bodyPr/>
                    <a:lstStyle/>
                    <a:p>
                      <a:pPr algn="l" fontAlgn="b"/>
                      <a:r>
                        <a:rPr lang="fr-FR" sz="900" u="none" strike="noStrike"/>
                        <a:t>Objectif Photo</a:t>
                      </a:r>
                      <a:endParaRPr lang="fr-FR" sz="900" b="1" i="0" u="none" strike="noStrike">
                        <a:latin typeface="Arial"/>
                      </a:endParaRPr>
                    </a:p>
                  </a:txBody>
                  <a:tcPr marL="6906" marR="6906" marT="6906" marB="0" anchor="b"/>
                </a:tc>
                <a:tc>
                  <a:txBody>
                    <a:bodyPr/>
                    <a:lstStyle/>
                    <a:p>
                      <a:pPr algn="ctr" fontAlgn="b"/>
                      <a:r>
                        <a:rPr lang="fr-FR" sz="900" u="none" strike="noStrike"/>
                        <a:t>18</a:t>
                      </a:r>
                      <a:endParaRPr lang="fr-FR" sz="900" b="1" i="0" u="none" strike="noStrike">
                        <a:latin typeface="Arial"/>
                      </a:endParaRPr>
                    </a:p>
                  </a:txBody>
                  <a:tcPr marL="6906" marR="6906" marT="6906" marB="0" anchor="b"/>
                </a:tc>
                <a:tc>
                  <a:txBody>
                    <a:bodyPr/>
                    <a:lstStyle/>
                    <a:p>
                      <a:pPr algn="ctr" fontAlgn="b"/>
                      <a:r>
                        <a:rPr lang="fr-FR" sz="900" u="none" strike="noStrike" dirty="0"/>
                        <a:t>16</a:t>
                      </a:r>
                      <a:endParaRPr lang="fr-FR" sz="900" b="1" i="0" u="none" strike="noStrike" dirty="0">
                        <a:solidFill>
                          <a:srgbClr val="000000"/>
                        </a:solidFill>
                        <a:latin typeface="Arial"/>
                      </a:endParaRPr>
                    </a:p>
                  </a:txBody>
                  <a:tcPr marL="6906" marR="6906" marT="6906" marB="0" anchor="b"/>
                </a:tc>
                <a:tc>
                  <a:txBody>
                    <a:bodyPr/>
                    <a:lstStyle/>
                    <a:p>
                      <a:pPr algn="ctr" fontAlgn="b"/>
                      <a:r>
                        <a:rPr lang="fr-FR" sz="900" u="none" strike="noStrike"/>
                        <a:t>20</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16</a:t>
                      </a:r>
                      <a:endParaRPr lang="fr-FR" sz="900" b="1" i="0" u="none" strike="noStrike">
                        <a:latin typeface="Arial"/>
                      </a:endParaRPr>
                    </a:p>
                  </a:txBody>
                  <a:tcPr marL="6906" marR="6906" marT="6906" marB="0" anchor="b"/>
                </a:tc>
                <a:tc>
                  <a:txBody>
                    <a:bodyPr/>
                    <a:lstStyle/>
                    <a:p>
                      <a:pPr algn="ctr" fontAlgn="b"/>
                      <a:r>
                        <a:rPr lang="fr-FR" sz="900" u="none" strike="noStrike"/>
                        <a:t>15</a:t>
                      </a:r>
                      <a:endParaRPr lang="fr-FR" sz="900" b="1" i="0" u="none" strike="noStrike">
                        <a:latin typeface="Arial"/>
                      </a:endParaRPr>
                    </a:p>
                  </a:txBody>
                  <a:tcPr marL="6906" marR="6906" marT="6906" marB="0" anchor="b"/>
                </a:tc>
                <a:tc>
                  <a:txBody>
                    <a:bodyPr/>
                    <a:lstStyle/>
                    <a:p>
                      <a:pPr algn="ctr" fontAlgn="b"/>
                      <a:r>
                        <a:rPr lang="fr-FR" sz="900" u="none" strike="noStrike"/>
                        <a:t>85</a:t>
                      </a:r>
                      <a:endParaRPr lang="fr-FR" sz="900" b="1" i="0" u="none" strike="noStrike">
                        <a:latin typeface="Arial"/>
                      </a:endParaRPr>
                    </a:p>
                  </a:txBody>
                  <a:tcPr marL="6906" marR="6906" marT="6906" marB="0" anchor="b"/>
                </a:tc>
              </a:tr>
              <a:tr h="171440">
                <a:tc>
                  <a:txBody>
                    <a:bodyPr/>
                    <a:lstStyle/>
                    <a:p>
                      <a:pPr algn="ctr" fontAlgn="b"/>
                      <a:r>
                        <a:rPr lang="fr-FR" sz="900" u="none" strike="noStrike"/>
                        <a:t>8ème</a:t>
                      </a:r>
                      <a:endParaRPr lang="fr-FR" sz="900" b="0" i="0" u="none" strike="noStrike">
                        <a:latin typeface="Arial"/>
                      </a:endParaRPr>
                    </a:p>
                  </a:txBody>
                  <a:tcPr marL="6906" marR="6906" marT="6906" marB="0" anchor="b"/>
                </a:tc>
                <a:tc>
                  <a:txBody>
                    <a:bodyPr/>
                    <a:lstStyle/>
                    <a:p>
                      <a:pPr algn="ctr" fontAlgn="b"/>
                      <a:r>
                        <a:rPr lang="fr-FR" sz="900" u="none" strike="noStrike" dirty="0"/>
                        <a:t>883</a:t>
                      </a:r>
                      <a:endParaRPr lang="fr-FR" sz="900" b="1" i="0" u="none" strike="noStrike" dirty="0">
                        <a:latin typeface="Arial"/>
                      </a:endParaRPr>
                    </a:p>
                  </a:txBody>
                  <a:tcPr marL="6906" marR="6906" marT="6906" marB="0" anchor="b"/>
                </a:tc>
                <a:tc>
                  <a:txBody>
                    <a:bodyPr/>
                    <a:lstStyle/>
                    <a:p>
                      <a:pPr algn="l" fontAlgn="b"/>
                      <a:r>
                        <a:rPr lang="fr-FR" sz="900" u="none" strike="noStrike"/>
                        <a:t>PCBerjalien</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dirty="0"/>
                        <a:t>17</a:t>
                      </a:r>
                      <a:endParaRPr lang="fr-FR" sz="900" b="1" i="0" u="none" strike="noStrike" dirty="0">
                        <a:solidFill>
                          <a:srgbClr val="000000"/>
                        </a:solidFill>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15</a:t>
                      </a:r>
                      <a:endParaRPr lang="fr-FR" sz="900" b="1" i="0" u="none" strike="noStrike">
                        <a:latin typeface="Arial"/>
                      </a:endParaRPr>
                    </a:p>
                  </a:txBody>
                  <a:tcPr marL="6906" marR="6906" marT="6906" marB="0" anchor="b"/>
                </a:tc>
                <a:tc>
                  <a:txBody>
                    <a:bodyPr/>
                    <a:lstStyle/>
                    <a:p>
                      <a:pPr algn="ctr" fontAlgn="b"/>
                      <a:r>
                        <a:rPr lang="fr-FR" sz="900" u="none" strike="noStrike"/>
                        <a:t>20</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14</a:t>
                      </a:r>
                      <a:endParaRPr lang="fr-FR" sz="900" b="1" i="0" u="none" strike="noStrike">
                        <a:latin typeface="Arial"/>
                      </a:endParaRPr>
                    </a:p>
                  </a:txBody>
                  <a:tcPr marL="6906" marR="6906" marT="6906" marB="0" anchor="b"/>
                </a:tc>
                <a:tc>
                  <a:txBody>
                    <a:bodyPr/>
                    <a:lstStyle/>
                    <a:p>
                      <a:pPr algn="ctr" fontAlgn="b"/>
                      <a:r>
                        <a:rPr lang="fr-FR" sz="900" u="none" strike="noStrike"/>
                        <a:t>13</a:t>
                      </a:r>
                      <a:endParaRPr lang="fr-FR" sz="900" b="1" i="0" u="none" strike="noStrike">
                        <a:latin typeface="Arial"/>
                      </a:endParaRPr>
                    </a:p>
                  </a:txBody>
                  <a:tcPr marL="6906" marR="6906" marT="6906" marB="0" anchor="b"/>
                </a:tc>
                <a:tc>
                  <a:txBody>
                    <a:bodyPr/>
                    <a:lstStyle/>
                    <a:p>
                      <a:pPr algn="ctr" fontAlgn="b"/>
                      <a:r>
                        <a:rPr lang="fr-FR" sz="900" u="none" strike="noStrike"/>
                        <a:t>79</a:t>
                      </a:r>
                      <a:endParaRPr lang="fr-FR" sz="900" b="1" i="0" u="none" strike="noStrike">
                        <a:latin typeface="Arial"/>
                      </a:endParaRPr>
                    </a:p>
                  </a:txBody>
                  <a:tcPr marL="6906" marR="6906" marT="6906" marB="0" anchor="b"/>
                </a:tc>
              </a:tr>
              <a:tr h="171440">
                <a:tc>
                  <a:txBody>
                    <a:bodyPr/>
                    <a:lstStyle/>
                    <a:p>
                      <a:pPr algn="ctr" fontAlgn="b"/>
                      <a:r>
                        <a:rPr lang="fr-FR" sz="900" u="none" strike="noStrike"/>
                        <a:t>9ème</a:t>
                      </a:r>
                      <a:endParaRPr lang="fr-FR" sz="900" b="0" i="0" u="none" strike="noStrike">
                        <a:latin typeface="Arial"/>
                      </a:endParaRPr>
                    </a:p>
                  </a:txBody>
                  <a:tcPr marL="6906" marR="6906" marT="6906" marB="0" anchor="b"/>
                </a:tc>
                <a:tc>
                  <a:txBody>
                    <a:bodyPr/>
                    <a:lstStyle/>
                    <a:p>
                      <a:pPr algn="ctr" fontAlgn="b"/>
                      <a:r>
                        <a:rPr lang="fr-FR" sz="900" u="none" strike="noStrike" dirty="0"/>
                        <a:t>1698</a:t>
                      </a:r>
                      <a:endParaRPr lang="fr-FR" sz="900" b="1" i="0" u="none" strike="noStrike" dirty="0">
                        <a:latin typeface="Arial"/>
                      </a:endParaRPr>
                    </a:p>
                  </a:txBody>
                  <a:tcPr marL="6906" marR="6906" marT="6906" marB="0" anchor="b"/>
                </a:tc>
                <a:tc>
                  <a:txBody>
                    <a:bodyPr/>
                    <a:lstStyle/>
                    <a:p>
                      <a:pPr algn="l" fontAlgn="b"/>
                      <a:r>
                        <a:rPr lang="fr-FR" sz="900" u="none" strike="noStrike"/>
                        <a:t>Gavot-Déclic</a:t>
                      </a:r>
                      <a:endParaRPr lang="fr-FR" sz="900" b="1" i="0" u="none" strike="noStrike">
                        <a:latin typeface="Arial"/>
                      </a:endParaRPr>
                    </a:p>
                  </a:txBody>
                  <a:tcPr marL="6906" marR="6906" marT="6906" marB="0" anchor="b"/>
                </a:tc>
                <a:tc>
                  <a:txBody>
                    <a:bodyPr/>
                    <a:lstStyle/>
                    <a:p>
                      <a:pPr algn="ctr" fontAlgn="b"/>
                      <a:r>
                        <a:rPr lang="fr-FR" sz="900" u="none" strike="noStrike"/>
                        <a:t>13</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dirty="0"/>
                        <a:t>18</a:t>
                      </a:r>
                      <a:endParaRPr lang="fr-FR" sz="900" b="1" i="0" u="none" strike="noStrike" dirty="0">
                        <a:solidFill>
                          <a:srgbClr val="000000"/>
                        </a:solidFill>
                        <a:latin typeface="Arial"/>
                      </a:endParaRPr>
                    </a:p>
                  </a:txBody>
                  <a:tcPr marL="6906" marR="6906" marT="6906" marB="0" anchor="b"/>
                </a:tc>
                <a:tc>
                  <a:txBody>
                    <a:bodyPr/>
                    <a:lstStyle/>
                    <a:p>
                      <a:pPr algn="ctr" fontAlgn="b"/>
                      <a:r>
                        <a:rPr lang="fr-FR" sz="900" u="none" strike="noStrike" dirty="0"/>
                        <a:t> </a:t>
                      </a:r>
                      <a:endParaRPr lang="fr-FR" sz="900" b="1" i="0" u="none" strike="noStrike" dirty="0">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13</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15</a:t>
                      </a:r>
                      <a:endParaRPr lang="fr-FR" sz="900" b="1" i="0" u="none" strike="noStrike">
                        <a:latin typeface="Arial"/>
                      </a:endParaRPr>
                    </a:p>
                  </a:txBody>
                  <a:tcPr marL="6906" marR="6906" marT="6906" marB="0" anchor="b"/>
                </a:tc>
                <a:tc>
                  <a:txBody>
                    <a:bodyPr/>
                    <a:lstStyle/>
                    <a:p>
                      <a:pPr algn="ctr" fontAlgn="b"/>
                      <a:r>
                        <a:rPr lang="fr-FR" sz="900" u="none" strike="noStrike"/>
                        <a:t>14</a:t>
                      </a:r>
                      <a:endParaRPr lang="fr-FR" sz="900" b="1" i="0" u="none" strike="noStrike">
                        <a:latin typeface="Arial"/>
                      </a:endParaRPr>
                    </a:p>
                  </a:txBody>
                  <a:tcPr marL="6906" marR="6906" marT="6906" marB="0" anchor="b"/>
                </a:tc>
                <a:tc>
                  <a:txBody>
                    <a:bodyPr/>
                    <a:lstStyle/>
                    <a:p>
                      <a:pPr algn="ctr" fontAlgn="b"/>
                      <a:r>
                        <a:rPr lang="fr-FR" sz="900" u="none" strike="noStrike"/>
                        <a:t>73</a:t>
                      </a:r>
                      <a:endParaRPr lang="fr-FR" sz="900" b="1" i="0" u="none" strike="noStrike">
                        <a:latin typeface="Arial"/>
                      </a:endParaRPr>
                    </a:p>
                  </a:txBody>
                  <a:tcPr marL="6906" marR="6906" marT="6906" marB="0" anchor="b"/>
                </a:tc>
              </a:tr>
              <a:tr h="171440">
                <a:tc>
                  <a:txBody>
                    <a:bodyPr/>
                    <a:lstStyle/>
                    <a:p>
                      <a:pPr algn="ctr" fontAlgn="b"/>
                      <a:r>
                        <a:rPr lang="fr-FR" sz="900" u="none" strike="noStrike"/>
                        <a:t>10ème</a:t>
                      </a:r>
                      <a:endParaRPr lang="fr-FR" sz="900" b="0" i="0" u="none" strike="noStrike">
                        <a:latin typeface="Arial"/>
                      </a:endParaRPr>
                    </a:p>
                  </a:txBody>
                  <a:tcPr marL="6906" marR="6906" marT="6906" marB="0" anchor="b"/>
                </a:tc>
                <a:tc>
                  <a:txBody>
                    <a:bodyPr/>
                    <a:lstStyle/>
                    <a:p>
                      <a:pPr algn="ctr" fontAlgn="b"/>
                      <a:r>
                        <a:rPr lang="fr-FR" sz="900" u="none" strike="noStrike"/>
                        <a:t>259</a:t>
                      </a:r>
                      <a:endParaRPr lang="fr-FR" sz="900" b="1" i="0" u="none" strike="noStrike">
                        <a:latin typeface="Arial"/>
                      </a:endParaRPr>
                    </a:p>
                  </a:txBody>
                  <a:tcPr marL="6906" marR="6906" marT="6906" marB="0" anchor="b"/>
                </a:tc>
                <a:tc>
                  <a:txBody>
                    <a:bodyPr/>
                    <a:lstStyle/>
                    <a:p>
                      <a:pPr algn="l" fontAlgn="b"/>
                      <a:r>
                        <a:rPr lang="fr-FR" sz="900" u="none" strike="noStrike"/>
                        <a:t>Merger-Meylan</a:t>
                      </a:r>
                      <a:endParaRPr lang="fr-FR" sz="900" b="1" i="0" u="none" strike="noStrike">
                        <a:latin typeface="Arial"/>
                      </a:endParaRPr>
                    </a:p>
                  </a:txBody>
                  <a:tcPr marL="6906" marR="6906" marT="6906" marB="0" anchor="b"/>
                </a:tc>
                <a:tc>
                  <a:txBody>
                    <a:bodyPr/>
                    <a:lstStyle/>
                    <a:p>
                      <a:pPr algn="ctr" fontAlgn="b"/>
                      <a:r>
                        <a:rPr lang="fr-FR" sz="900" u="none" strike="noStrike"/>
                        <a:t>20</a:t>
                      </a:r>
                      <a:endParaRPr lang="fr-FR" sz="900" b="1" i="0" u="none" strike="noStrike">
                        <a:latin typeface="Arial"/>
                      </a:endParaRPr>
                    </a:p>
                  </a:txBody>
                  <a:tcPr marL="6906" marR="6906" marT="6906" marB="0" anchor="b"/>
                </a:tc>
                <a:tc>
                  <a:txBody>
                    <a:bodyPr/>
                    <a:lstStyle/>
                    <a:p>
                      <a:pPr algn="ctr" fontAlgn="b"/>
                      <a:r>
                        <a:rPr lang="fr-FR" sz="900" u="none" strike="noStrike"/>
                        <a:t>22</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19</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dirty="0"/>
                        <a:t> </a:t>
                      </a:r>
                      <a:endParaRPr lang="fr-FR" sz="900" b="1" i="0" u="none" strike="noStrike" dirty="0">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61</a:t>
                      </a:r>
                      <a:endParaRPr lang="fr-FR" sz="900" b="1" i="0" u="none" strike="noStrike">
                        <a:latin typeface="Arial"/>
                      </a:endParaRPr>
                    </a:p>
                  </a:txBody>
                  <a:tcPr marL="6906" marR="6906" marT="6906" marB="0" anchor="b"/>
                </a:tc>
              </a:tr>
              <a:tr h="169290">
                <a:tc>
                  <a:txBody>
                    <a:bodyPr/>
                    <a:lstStyle/>
                    <a:p>
                      <a:pPr algn="ctr" fontAlgn="b"/>
                      <a:r>
                        <a:rPr lang="fr-FR" sz="900" u="none" strike="noStrike"/>
                        <a:t>11ème</a:t>
                      </a:r>
                      <a:endParaRPr lang="fr-FR" sz="900" b="0" i="0" u="none" strike="noStrike">
                        <a:latin typeface="Arial"/>
                      </a:endParaRPr>
                    </a:p>
                  </a:txBody>
                  <a:tcPr marL="6906" marR="6906" marT="6906" marB="0" anchor="b"/>
                </a:tc>
                <a:tc>
                  <a:txBody>
                    <a:bodyPr/>
                    <a:lstStyle/>
                    <a:p>
                      <a:pPr algn="ctr" fontAlgn="b"/>
                      <a:r>
                        <a:rPr lang="fr-FR" sz="900" u="none" strike="noStrike" dirty="0"/>
                        <a:t>1893</a:t>
                      </a:r>
                      <a:endParaRPr lang="fr-FR" sz="900" b="1" i="0" u="none" strike="noStrike" dirty="0">
                        <a:latin typeface="Arial"/>
                      </a:endParaRPr>
                    </a:p>
                  </a:txBody>
                  <a:tcPr marL="6906" marR="6906" marT="6906" marB="0" anchor="b"/>
                </a:tc>
                <a:tc>
                  <a:txBody>
                    <a:bodyPr/>
                    <a:lstStyle/>
                    <a:p>
                      <a:pPr algn="l" fontAlgn="b"/>
                      <a:r>
                        <a:rPr lang="fr-FR" sz="900" u="none" strike="noStrike" dirty="0"/>
                        <a:t>St-André de </a:t>
                      </a:r>
                      <a:r>
                        <a:rPr lang="fr-FR" sz="900" u="none" strike="noStrike" dirty="0" err="1"/>
                        <a:t>Corcy</a:t>
                      </a:r>
                      <a:endParaRPr lang="fr-FR" sz="900" b="1" i="0" u="none" strike="noStrike" dirty="0">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16</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dirty="0"/>
                        <a:t> </a:t>
                      </a:r>
                      <a:endParaRPr lang="fr-FR" sz="900" b="1" i="0" u="none" strike="noStrike" dirty="0">
                        <a:latin typeface="Arial"/>
                      </a:endParaRPr>
                    </a:p>
                  </a:txBody>
                  <a:tcPr marL="6906" marR="6906" marT="6906" marB="0" anchor="b"/>
                </a:tc>
                <a:tc>
                  <a:txBody>
                    <a:bodyPr/>
                    <a:lstStyle/>
                    <a:p>
                      <a:pPr algn="ctr" fontAlgn="b"/>
                      <a:r>
                        <a:rPr lang="fr-FR" sz="900" u="none" strike="noStrike" dirty="0"/>
                        <a:t> </a:t>
                      </a:r>
                      <a:endParaRPr lang="fr-FR" sz="900" b="1" i="0" u="none" strike="noStrike" dirty="0">
                        <a:latin typeface="Arial"/>
                      </a:endParaRPr>
                    </a:p>
                  </a:txBody>
                  <a:tcPr marL="6906" marR="6906" marT="6906" marB="0" anchor="b"/>
                </a:tc>
                <a:tc>
                  <a:txBody>
                    <a:bodyPr/>
                    <a:lstStyle/>
                    <a:p>
                      <a:pPr algn="ctr" fontAlgn="b"/>
                      <a:r>
                        <a:rPr lang="fr-FR" sz="900" u="none" strike="noStrike"/>
                        <a:t> </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18</a:t>
                      </a:r>
                      <a:endParaRPr lang="fr-FR" sz="900" b="1" i="0" u="none" strike="noStrike">
                        <a:latin typeface="Arial"/>
                      </a:endParaRPr>
                    </a:p>
                  </a:txBody>
                  <a:tcPr marL="6906" marR="6906" marT="6906" marB="0" anchor="b"/>
                </a:tc>
                <a:tc>
                  <a:txBody>
                    <a:bodyPr/>
                    <a:lstStyle/>
                    <a:p>
                      <a:pPr algn="ctr" fontAlgn="b"/>
                      <a:r>
                        <a:rPr lang="fr-FR" sz="900" u="none" strike="noStrike"/>
                        <a:t>17</a:t>
                      </a:r>
                      <a:endParaRPr lang="fr-FR" sz="900" b="1" i="0" u="none" strike="noStrike">
                        <a:latin typeface="Arial"/>
                      </a:endParaRPr>
                    </a:p>
                  </a:txBody>
                  <a:tcPr marL="6906" marR="6906" marT="6906" marB="0" anchor="b"/>
                </a:tc>
                <a:tc>
                  <a:txBody>
                    <a:bodyPr/>
                    <a:lstStyle/>
                    <a:p>
                      <a:pPr algn="ctr" fontAlgn="b"/>
                      <a:r>
                        <a:rPr lang="fr-FR" sz="900" u="none" strike="noStrike"/>
                        <a:t>51</a:t>
                      </a:r>
                      <a:endParaRPr lang="fr-FR" sz="900" b="1" i="0" u="none" strike="noStrike">
                        <a:latin typeface="Arial"/>
                      </a:endParaRPr>
                    </a:p>
                  </a:txBody>
                  <a:tcPr marL="6906" marR="6906" marT="6906" marB="0" anchor="b"/>
                </a:tc>
              </a:tr>
              <a:tr h="171440">
                <a:tc>
                  <a:txBody>
                    <a:bodyPr/>
                    <a:lstStyle/>
                    <a:p>
                      <a:pPr algn="ctr" fontAlgn="b"/>
                      <a:r>
                        <a:rPr lang="fr-FR" sz="900" u="none" strike="noStrike"/>
                        <a:t>12ème</a:t>
                      </a:r>
                      <a:endParaRPr lang="fr-FR" sz="900" b="0" i="0" u="none" strike="noStrike">
                        <a:latin typeface="Arial"/>
                      </a:endParaRPr>
                    </a:p>
                  </a:txBody>
                  <a:tcPr marL="6906" marR="6906" marT="6906" marB="0" anchor="b"/>
                </a:tc>
                <a:tc>
                  <a:txBody>
                    <a:bodyPr/>
                    <a:lstStyle/>
                    <a:p>
                      <a:pPr algn="ctr" fontAlgn="b"/>
                      <a:r>
                        <a:rPr lang="fr-FR" sz="900" u="none" strike="noStrike" dirty="0"/>
                        <a:t>1949</a:t>
                      </a:r>
                      <a:endParaRPr lang="fr-FR" sz="900" b="1" i="0" u="none" strike="noStrike" dirty="0">
                        <a:latin typeface="Arial"/>
                      </a:endParaRPr>
                    </a:p>
                  </a:txBody>
                  <a:tcPr marL="6906" marR="6906" marT="6906" marB="0" anchor="b"/>
                </a:tc>
                <a:tc>
                  <a:txBody>
                    <a:bodyPr/>
                    <a:lstStyle/>
                    <a:p>
                      <a:pPr algn="l" fontAlgn="b"/>
                      <a:r>
                        <a:rPr lang="fr-FR" sz="900" u="none" strike="noStrike"/>
                        <a:t>C.I. Valence</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 </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19</a:t>
                      </a:r>
                      <a:endParaRPr lang="fr-FR" sz="900" b="1" i="0" u="none" strike="noStrike">
                        <a:latin typeface="Arial"/>
                      </a:endParaRPr>
                    </a:p>
                  </a:txBody>
                  <a:tcPr marL="6906" marR="6906" marT="6906" marB="0" anchor="b"/>
                </a:tc>
                <a:tc>
                  <a:txBody>
                    <a:bodyPr/>
                    <a:lstStyle/>
                    <a:p>
                      <a:pPr algn="ctr" fontAlgn="b"/>
                      <a:r>
                        <a:rPr lang="fr-FR" sz="900" u="none" strike="noStrike" dirty="0"/>
                        <a:t> </a:t>
                      </a:r>
                      <a:endParaRPr lang="fr-FR" sz="900" b="1" i="0" u="none" strike="noStrike" dirty="0">
                        <a:latin typeface="Arial"/>
                      </a:endParaRPr>
                    </a:p>
                  </a:txBody>
                  <a:tcPr marL="6906" marR="6906" marT="6906" marB="0" anchor="b"/>
                </a:tc>
                <a:tc>
                  <a:txBody>
                    <a:bodyPr/>
                    <a:lstStyle/>
                    <a:p>
                      <a:pPr algn="ctr" fontAlgn="b"/>
                      <a:r>
                        <a:rPr lang="fr-FR" sz="900" u="none" strike="noStrike"/>
                        <a:t>15</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34</a:t>
                      </a:r>
                      <a:endParaRPr lang="fr-FR" sz="900" b="1" i="0" u="none" strike="noStrike">
                        <a:latin typeface="Arial"/>
                      </a:endParaRPr>
                    </a:p>
                  </a:txBody>
                  <a:tcPr marL="6906" marR="6906" marT="6906" marB="0" anchor="b"/>
                </a:tc>
              </a:tr>
              <a:tr h="171440">
                <a:tc>
                  <a:txBody>
                    <a:bodyPr/>
                    <a:lstStyle/>
                    <a:p>
                      <a:pPr algn="ctr" fontAlgn="b"/>
                      <a:r>
                        <a:rPr lang="fr-FR" sz="900" u="none" strike="noStrike"/>
                        <a:t>13ème</a:t>
                      </a:r>
                      <a:endParaRPr lang="fr-FR" sz="900" b="0" i="0" u="none" strike="noStrike">
                        <a:latin typeface="Arial"/>
                      </a:endParaRPr>
                    </a:p>
                  </a:txBody>
                  <a:tcPr marL="6906" marR="6906" marT="6906" marB="0" anchor="b"/>
                </a:tc>
                <a:tc>
                  <a:txBody>
                    <a:bodyPr/>
                    <a:lstStyle/>
                    <a:p>
                      <a:pPr algn="ctr" fontAlgn="b"/>
                      <a:r>
                        <a:rPr lang="fr-FR" sz="900" u="none" strike="noStrike" dirty="0"/>
                        <a:t>2018</a:t>
                      </a:r>
                      <a:endParaRPr lang="fr-FR" sz="900" b="1" i="0" u="none" strike="noStrike" dirty="0">
                        <a:latin typeface="Arial"/>
                      </a:endParaRPr>
                    </a:p>
                  </a:txBody>
                  <a:tcPr marL="6906" marR="6906" marT="6906" marB="0" anchor="b"/>
                </a:tc>
                <a:tc>
                  <a:txBody>
                    <a:bodyPr/>
                    <a:lstStyle/>
                    <a:p>
                      <a:pPr algn="l" fontAlgn="b"/>
                      <a:r>
                        <a:rPr lang="fr-FR" sz="900" u="none" strike="noStrike"/>
                        <a:t>Lumi-Son</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 </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20</a:t>
                      </a:r>
                      <a:endParaRPr lang="fr-FR" sz="900" b="1" i="0" u="none" strike="noStrike">
                        <a:latin typeface="Arial"/>
                      </a:endParaRPr>
                    </a:p>
                  </a:txBody>
                  <a:tcPr marL="6906" marR="6906" marT="6906" marB="0" anchor="b"/>
                </a:tc>
                <a:tc>
                  <a:txBody>
                    <a:bodyPr/>
                    <a:lstStyle/>
                    <a:p>
                      <a:pPr algn="ctr" fontAlgn="b"/>
                      <a:r>
                        <a:rPr lang="fr-FR" sz="900" u="none" strike="noStrike" dirty="0"/>
                        <a:t> </a:t>
                      </a:r>
                      <a:endParaRPr lang="fr-FR" sz="900" b="1" i="0" u="none" strike="noStrike" dirty="0">
                        <a:latin typeface="Arial"/>
                      </a:endParaRPr>
                    </a:p>
                  </a:txBody>
                  <a:tcPr marL="6906" marR="6906" marT="6906" marB="0" anchor="b"/>
                </a:tc>
                <a:tc>
                  <a:txBody>
                    <a:bodyPr/>
                    <a:lstStyle/>
                    <a:p>
                      <a:pPr algn="ctr" fontAlgn="b"/>
                      <a:r>
                        <a:rPr lang="fr-FR" sz="900" u="none" strike="noStrike" dirty="0"/>
                        <a:t> </a:t>
                      </a:r>
                      <a:endParaRPr lang="fr-FR" sz="900" b="1" i="0" u="none" strike="noStrike" dirty="0">
                        <a:solidFill>
                          <a:srgbClr val="000000"/>
                        </a:solidFill>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20</a:t>
                      </a:r>
                      <a:endParaRPr lang="fr-FR" sz="900" b="1" i="0" u="none" strike="noStrike">
                        <a:latin typeface="Arial"/>
                      </a:endParaRPr>
                    </a:p>
                  </a:txBody>
                  <a:tcPr marL="6906" marR="6906" marT="6906" marB="0" anchor="b"/>
                </a:tc>
              </a:tr>
              <a:tr h="171440">
                <a:tc>
                  <a:txBody>
                    <a:bodyPr/>
                    <a:lstStyle/>
                    <a:p>
                      <a:pPr algn="ctr" fontAlgn="b"/>
                      <a:r>
                        <a:rPr lang="fr-FR" sz="900" u="none" strike="noStrike"/>
                        <a:t>14ème</a:t>
                      </a:r>
                      <a:endParaRPr lang="fr-FR" sz="900" b="0" i="0" u="none" strike="noStrike">
                        <a:latin typeface="Arial"/>
                      </a:endParaRPr>
                    </a:p>
                  </a:txBody>
                  <a:tcPr marL="6906" marR="6906" marT="6906" marB="0" anchor="b"/>
                </a:tc>
                <a:tc>
                  <a:txBody>
                    <a:bodyPr/>
                    <a:lstStyle/>
                    <a:p>
                      <a:pPr algn="ctr" fontAlgn="b"/>
                      <a:r>
                        <a:rPr lang="fr-FR" sz="900" u="none" strike="noStrike" dirty="0"/>
                        <a:t>620</a:t>
                      </a:r>
                      <a:endParaRPr lang="fr-FR" sz="900" b="1" i="0" u="none" strike="noStrike" dirty="0">
                        <a:latin typeface="Arial"/>
                      </a:endParaRPr>
                    </a:p>
                  </a:txBody>
                  <a:tcPr marL="6906" marR="6906" marT="6906" marB="0" anchor="b"/>
                </a:tc>
                <a:tc>
                  <a:txBody>
                    <a:bodyPr/>
                    <a:lstStyle/>
                    <a:p>
                      <a:pPr algn="l" fontAlgn="b"/>
                      <a:r>
                        <a:rPr lang="fr-FR" sz="900" u="none" strike="noStrike"/>
                        <a:t>O.I. Lyon</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 </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16</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dirty="0"/>
                        <a:t> </a:t>
                      </a:r>
                      <a:endParaRPr lang="fr-FR" sz="900" b="1" i="0" u="none" strike="noStrike" dirty="0">
                        <a:solidFill>
                          <a:srgbClr val="000000"/>
                        </a:solidFill>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16</a:t>
                      </a:r>
                      <a:endParaRPr lang="fr-FR" sz="900" b="1" i="0" u="none" strike="noStrike">
                        <a:latin typeface="Arial"/>
                      </a:endParaRPr>
                    </a:p>
                  </a:txBody>
                  <a:tcPr marL="6906" marR="6906" marT="6906" marB="0" anchor="b"/>
                </a:tc>
              </a:tr>
              <a:tr h="171440">
                <a:tc>
                  <a:txBody>
                    <a:bodyPr/>
                    <a:lstStyle/>
                    <a:p>
                      <a:pPr algn="ctr" fontAlgn="b"/>
                      <a:r>
                        <a:rPr lang="fr-FR" sz="900" u="none" strike="noStrike"/>
                        <a:t>15ème</a:t>
                      </a:r>
                      <a:endParaRPr lang="fr-FR" sz="900" b="0" i="0" u="none" strike="noStrike">
                        <a:latin typeface="Arial"/>
                      </a:endParaRPr>
                    </a:p>
                  </a:txBody>
                  <a:tcPr marL="6906" marR="6906" marT="6906" marB="0" anchor="b"/>
                </a:tc>
                <a:tc>
                  <a:txBody>
                    <a:bodyPr/>
                    <a:lstStyle/>
                    <a:p>
                      <a:pPr algn="ctr" fontAlgn="b"/>
                      <a:r>
                        <a:rPr lang="fr-FR" sz="900" u="none" strike="noStrike" dirty="0"/>
                        <a:t> </a:t>
                      </a:r>
                      <a:r>
                        <a:rPr lang="fr-FR" sz="900" u="none" strike="noStrike" dirty="0" smtClean="0"/>
                        <a:t>2075</a:t>
                      </a:r>
                      <a:endParaRPr lang="fr-FR" sz="900" b="1" i="0" u="none" strike="noStrike" dirty="0">
                        <a:latin typeface="Arial"/>
                      </a:endParaRPr>
                    </a:p>
                  </a:txBody>
                  <a:tcPr marL="6906" marR="6906" marT="6906" marB="0" anchor="b"/>
                </a:tc>
                <a:tc>
                  <a:txBody>
                    <a:bodyPr/>
                    <a:lstStyle/>
                    <a:p>
                      <a:pPr algn="l" fontAlgn="b"/>
                      <a:r>
                        <a:rPr lang="fr-FR" sz="900" u="none" strike="noStrike"/>
                        <a:t>Roannais</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15</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dirty="0"/>
                        <a:t> </a:t>
                      </a:r>
                      <a:endParaRPr lang="fr-FR" sz="900" b="1" i="0" u="none" strike="noStrike" dirty="0">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15</a:t>
                      </a:r>
                      <a:endParaRPr lang="fr-FR" sz="900" b="1" i="0" u="none" strike="noStrike">
                        <a:latin typeface="Arial"/>
                      </a:endParaRPr>
                    </a:p>
                  </a:txBody>
                  <a:tcPr marL="6906" marR="6906" marT="6906" marB="0" anchor="b"/>
                </a:tc>
              </a:tr>
              <a:tr h="169290">
                <a:tc>
                  <a:txBody>
                    <a:bodyPr/>
                    <a:lstStyle/>
                    <a:p>
                      <a:pPr algn="ctr" fontAlgn="b"/>
                      <a:r>
                        <a:rPr lang="fr-FR" sz="900" u="none" strike="noStrike"/>
                        <a:t>16ème</a:t>
                      </a:r>
                      <a:endParaRPr lang="fr-FR" sz="900" b="0" i="0" u="none" strike="noStrike">
                        <a:latin typeface="Arial"/>
                      </a:endParaRPr>
                    </a:p>
                  </a:txBody>
                  <a:tcPr marL="6906" marR="6906" marT="6906" marB="0" anchor="b"/>
                </a:tc>
                <a:tc>
                  <a:txBody>
                    <a:bodyPr/>
                    <a:lstStyle/>
                    <a:p>
                      <a:pPr algn="ctr" fontAlgn="b"/>
                      <a:r>
                        <a:rPr lang="fr-FR" sz="900" u="none" strike="noStrike" dirty="0"/>
                        <a:t>1707</a:t>
                      </a:r>
                      <a:endParaRPr lang="fr-FR" sz="900" b="1" i="0" u="none" strike="noStrike" dirty="0">
                        <a:latin typeface="Arial"/>
                      </a:endParaRPr>
                    </a:p>
                  </a:txBody>
                  <a:tcPr marL="6906" marR="6906" marT="6906" marB="0" anchor="b"/>
                </a:tc>
                <a:tc>
                  <a:txBody>
                    <a:bodyPr/>
                    <a:lstStyle/>
                    <a:p>
                      <a:pPr algn="l" fontAlgn="b"/>
                      <a:r>
                        <a:rPr lang="fr-FR" sz="900" u="none" strike="noStrike"/>
                        <a:t>ATSCAF-Rhône</a:t>
                      </a:r>
                      <a:endParaRPr lang="fr-FR" sz="900" b="1" i="0" u="none" strike="noStrike">
                        <a:latin typeface="Arial"/>
                      </a:endParaRPr>
                    </a:p>
                  </a:txBody>
                  <a:tcPr marL="6906" marR="6906" marT="6906" marB="0" anchor="b"/>
                </a:tc>
                <a:tc>
                  <a:txBody>
                    <a:bodyPr/>
                    <a:lstStyle/>
                    <a:p>
                      <a:pPr algn="ctr" fontAlgn="b"/>
                      <a:r>
                        <a:rPr lang="fr-FR" sz="900" u="none" strike="noStrike"/>
                        <a:t>14</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 </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14</a:t>
                      </a:r>
                      <a:endParaRPr lang="fr-FR" sz="900" b="1" i="0" u="none" strike="noStrike">
                        <a:latin typeface="Arial"/>
                      </a:endParaRPr>
                    </a:p>
                  </a:txBody>
                  <a:tcPr marL="6906" marR="6906" marT="6906" marB="0" anchor="b"/>
                </a:tc>
              </a:tr>
              <a:tr h="169290">
                <a:tc>
                  <a:txBody>
                    <a:bodyPr/>
                    <a:lstStyle/>
                    <a:p>
                      <a:pPr algn="ctr" fontAlgn="b"/>
                      <a:r>
                        <a:rPr lang="fr-FR" sz="900" u="none" strike="noStrike"/>
                        <a:t>17ème</a:t>
                      </a:r>
                      <a:endParaRPr lang="fr-FR" sz="900" b="0" i="0" u="none" strike="noStrike">
                        <a:latin typeface="Arial"/>
                      </a:endParaRPr>
                    </a:p>
                  </a:txBody>
                  <a:tcPr marL="6906" marR="6906" marT="6906" marB="0" anchor="b"/>
                </a:tc>
                <a:tc>
                  <a:txBody>
                    <a:bodyPr/>
                    <a:lstStyle/>
                    <a:p>
                      <a:pPr algn="ctr" fontAlgn="b"/>
                      <a:r>
                        <a:rPr lang="fr-FR" sz="900" u="none" strike="noStrike" dirty="0"/>
                        <a:t>1320</a:t>
                      </a:r>
                      <a:endParaRPr lang="fr-FR" sz="900" b="1" i="0" u="none" strike="noStrike" dirty="0">
                        <a:latin typeface="Arial"/>
                      </a:endParaRPr>
                    </a:p>
                  </a:txBody>
                  <a:tcPr marL="6906" marR="6906" marT="6906" marB="0" anchor="b"/>
                </a:tc>
                <a:tc>
                  <a:txBody>
                    <a:bodyPr/>
                    <a:lstStyle/>
                    <a:p>
                      <a:pPr algn="l" fontAlgn="b"/>
                      <a:r>
                        <a:rPr lang="fr-FR" sz="900" u="none" strike="noStrike"/>
                        <a:t>Iris noir St Chamond</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 </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a:t>2</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solidFill>
                          <a:srgbClr val="000000"/>
                        </a:solidFill>
                        <a:latin typeface="Arial"/>
                      </a:endParaRPr>
                    </a:p>
                  </a:txBody>
                  <a:tcPr marL="6906" marR="6906" marT="6906" marB="0" anchor="b"/>
                </a:tc>
                <a:tc>
                  <a:txBody>
                    <a:bodyPr/>
                    <a:lstStyle/>
                    <a:p>
                      <a:pPr algn="ctr" fontAlgn="b"/>
                      <a:r>
                        <a:rPr lang="fr-FR" sz="900" u="none" strike="noStrike" dirty="0"/>
                        <a:t> </a:t>
                      </a:r>
                      <a:endParaRPr lang="fr-FR" sz="900" b="1" i="0" u="none" strike="noStrike" dirty="0">
                        <a:latin typeface="Arial"/>
                      </a:endParaRPr>
                    </a:p>
                  </a:txBody>
                  <a:tcPr marL="6906" marR="6906" marT="6906" marB="0" anchor="b"/>
                </a:tc>
                <a:tc>
                  <a:txBody>
                    <a:bodyPr/>
                    <a:lstStyle/>
                    <a:p>
                      <a:pPr algn="ctr" fontAlgn="b"/>
                      <a:r>
                        <a:rPr lang="fr-FR" sz="900" u="none" strike="noStrike" dirty="0"/>
                        <a:t> </a:t>
                      </a:r>
                      <a:endParaRPr lang="fr-FR" sz="900" b="1" i="0" u="none" strike="noStrike" dirty="0">
                        <a:latin typeface="Arial"/>
                      </a:endParaRPr>
                    </a:p>
                  </a:txBody>
                  <a:tcPr marL="6906" marR="6906" marT="6906" marB="0" anchor="b"/>
                </a:tc>
                <a:tc>
                  <a:txBody>
                    <a:bodyPr/>
                    <a:lstStyle/>
                    <a:p>
                      <a:pPr algn="ctr" fontAlgn="b"/>
                      <a:r>
                        <a:rPr lang="fr-FR" sz="900" u="none" strike="noStrike" dirty="0"/>
                        <a:t>2</a:t>
                      </a:r>
                      <a:endParaRPr lang="fr-FR" sz="900" b="1" i="0" u="none" strike="noStrike" dirty="0">
                        <a:latin typeface="Arial"/>
                      </a:endParaRPr>
                    </a:p>
                  </a:txBody>
                  <a:tcPr marL="6906" marR="6906" marT="6906" marB="0" anchor="b"/>
                </a:tc>
              </a:tr>
              <a:tr h="169290">
                <a:tc>
                  <a:txBody>
                    <a:bodyPr/>
                    <a:lstStyle/>
                    <a:p>
                      <a:pPr algn="ctr" fontAlgn="b"/>
                      <a:r>
                        <a:rPr lang="fr-FR" sz="900" u="none" strike="noStrike" dirty="0"/>
                        <a:t> </a:t>
                      </a:r>
                      <a:endParaRPr lang="fr-FR" sz="900" b="0" i="0" u="none" strike="noStrike" dirty="0">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l" fontAlgn="b"/>
                      <a:r>
                        <a:rPr lang="fr-FR" sz="900" u="none" strike="noStrike"/>
                        <a:t> </a:t>
                      </a:r>
                      <a:endParaRPr lang="fr-FR" sz="900" b="1" i="0" u="none" strike="noStrike">
                        <a:latin typeface="Arial"/>
                      </a:endParaRPr>
                    </a:p>
                  </a:txBody>
                  <a:tcPr marL="6906" marR="6906" marT="6906" marB="0" anchor="b"/>
                </a:tc>
                <a:tc rowSpan="2">
                  <a:txBody>
                    <a:bodyPr/>
                    <a:lstStyle/>
                    <a:p>
                      <a:pPr algn="ctr" fontAlgn="b"/>
                      <a:r>
                        <a:rPr lang="fr-FR" sz="900" u="none" strike="noStrike" dirty="0" smtClean="0"/>
                        <a:t>Couleur</a:t>
                      </a:r>
                      <a:endParaRPr lang="fr-FR" sz="900" u="none" strike="noStrike" dirty="0"/>
                    </a:p>
                    <a:p>
                      <a:pPr algn="ctr" fontAlgn="b"/>
                      <a:r>
                        <a:rPr lang="fr-FR" sz="900" u="none" strike="noStrike" dirty="0"/>
                        <a:t>Papier</a:t>
                      </a:r>
                      <a:endParaRPr lang="fr-FR" sz="900" b="1" i="0" u="none" strike="noStrike" dirty="0">
                        <a:latin typeface="Arial"/>
                      </a:endParaRPr>
                    </a:p>
                  </a:txBody>
                  <a:tcPr marL="6906" marR="6906" marT="6906" marB="0" anchor="b"/>
                </a:tc>
                <a:tc rowSpan="2">
                  <a:txBody>
                    <a:bodyPr/>
                    <a:lstStyle/>
                    <a:p>
                      <a:pPr algn="ctr" fontAlgn="b"/>
                      <a:r>
                        <a:rPr lang="fr-FR" sz="900" u="none" strike="noStrike" dirty="0"/>
                        <a:t>Noir et</a:t>
                      </a:r>
                    </a:p>
                    <a:p>
                      <a:pPr algn="ctr" fontAlgn="b"/>
                      <a:r>
                        <a:rPr lang="fr-FR" sz="900" u="none" strike="noStrike" dirty="0"/>
                        <a:t>blanc</a:t>
                      </a:r>
                      <a:endParaRPr lang="fr-FR" sz="900" b="1" i="0" u="none" strike="noStrike" dirty="0">
                        <a:solidFill>
                          <a:srgbClr val="000000"/>
                        </a:solidFill>
                        <a:latin typeface="Arial"/>
                      </a:endParaRPr>
                    </a:p>
                  </a:txBody>
                  <a:tcPr marL="6906" marR="6906" marT="6906" marB="0" anchor="b"/>
                </a:tc>
                <a:tc rowSpan="2">
                  <a:txBody>
                    <a:bodyPr/>
                    <a:lstStyle/>
                    <a:p>
                      <a:pPr algn="ctr" fontAlgn="b"/>
                      <a:r>
                        <a:rPr lang="fr-FR" sz="900" u="none" strike="noStrike" dirty="0"/>
                        <a:t>Images</a:t>
                      </a:r>
                    </a:p>
                    <a:p>
                      <a:pPr algn="l" fontAlgn="b"/>
                      <a:r>
                        <a:rPr lang="fr-FR" sz="900" u="none" strike="noStrike" dirty="0"/>
                        <a:t>Projetées</a:t>
                      </a:r>
                      <a:endParaRPr lang="fr-FR" sz="900" b="1" i="0" u="none" strike="noStrike" dirty="0">
                        <a:latin typeface="Arial"/>
                      </a:endParaRPr>
                    </a:p>
                  </a:txBody>
                  <a:tcPr marL="6906" marR="6906" marT="6906" marB="0" anchor="b"/>
                </a:tc>
                <a:tc rowSpan="2">
                  <a:txBody>
                    <a:bodyPr/>
                    <a:lstStyle/>
                    <a:p>
                      <a:pPr algn="ctr" fontAlgn="b"/>
                      <a:r>
                        <a:rPr lang="fr-FR" sz="900" u="none" strike="noStrike" dirty="0"/>
                        <a:t>Audio</a:t>
                      </a:r>
                    </a:p>
                    <a:p>
                      <a:pPr algn="ctr" fontAlgn="b"/>
                      <a:r>
                        <a:rPr lang="fr-FR" sz="900" u="none" strike="noStrike" dirty="0"/>
                        <a:t>visuel</a:t>
                      </a:r>
                      <a:endParaRPr lang="fr-FR" sz="900" b="1" i="0" u="none" strike="noStrike" dirty="0">
                        <a:latin typeface="Arial"/>
                      </a:endParaRPr>
                    </a:p>
                  </a:txBody>
                  <a:tcPr marL="6906" marR="6906" marT="6906" marB="0" anchor="b"/>
                </a:tc>
                <a:tc rowSpan="2">
                  <a:txBody>
                    <a:bodyPr/>
                    <a:lstStyle/>
                    <a:p>
                      <a:pPr algn="ctr" fontAlgn="b"/>
                      <a:r>
                        <a:rPr lang="fr-FR" sz="900" u="none" strike="noStrike" dirty="0"/>
                        <a:t>Auteurs</a:t>
                      </a:r>
                    </a:p>
                    <a:p>
                      <a:pPr algn="ctr" fontAlgn="b"/>
                      <a:r>
                        <a:rPr lang="fr-FR" sz="900" u="none" strike="noStrike" dirty="0"/>
                        <a:t>I.P.</a:t>
                      </a:r>
                      <a:endParaRPr lang="fr-FR" sz="900" b="1" i="0" u="none" strike="noStrike" dirty="0">
                        <a:latin typeface="Arial"/>
                      </a:endParaRPr>
                    </a:p>
                  </a:txBody>
                  <a:tcPr marL="6906" marR="6906" marT="6906" marB="0" anchor="b"/>
                </a:tc>
                <a:tc rowSpan="2">
                  <a:txBody>
                    <a:bodyPr/>
                    <a:lstStyle/>
                    <a:p>
                      <a:pPr algn="ctr" fontAlgn="b"/>
                      <a:r>
                        <a:rPr lang="fr-FR" sz="900" u="none" strike="noStrike" dirty="0"/>
                        <a:t>Auteurs</a:t>
                      </a:r>
                    </a:p>
                    <a:p>
                      <a:pPr algn="ctr" fontAlgn="b"/>
                      <a:r>
                        <a:rPr lang="fr-FR" sz="900" u="none" strike="noStrike" dirty="0"/>
                        <a:t>papier</a:t>
                      </a:r>
                      <a:endParaRPr lang="fr-FR" sz="900" b="1" i="0" u="none" strike="noStrike" dirty="0">
                        <a:solidFill>
                          <a:srgbClr val="000000"/>
                        </a:solidFill>
                        <a:latin typeface="Arial"/>
                      </a:endParaRPr>
                    </a:p>
                  </a:txBody>
                  <a:tcPr marL="6906" marR="6906" marT="6906" marB="0" anchor="b"/>
                </a:tc>
                <a:tc rowSpan="2">
                  <a:txBody>
                    <a:bodyPr/>
                    <a:lstStyle/>
                    <a:p>
                      <a:pPr algn="ctr" fontAlgn="b"/>
                      <a:r>
                        <a:rPr lang="fr-FR" sz="900" u="none" strike="noStrike" dirty="0"/>
                        <a:t>Nature</a:t>
                      </a:r>
                    </a:p>
                    <a:p>
                      <a:pPr algn="ctr" fontAlgn="b"/>
                      <a:r>
                        <a:rPr lang="fr-FR" sz="900" u="none" strike="noStrike" dirty="0"/>
                        <a:t>I.P.</a:t>
                      </a:r>
                      <a:endParaRPr lang="fr-FR" sz="900" b="1" i="0" u="none" strike="noStrike" dirty="0">
                        <a:latin typeface="Arial"/>
                      </a:endParaRPr>
                    </a:p>
                  </a:txBody>
                  <a:tcPr marL="6906" marR="6906" marT="6906" marB="0" anchor="b"/>
                </a:tc>
                <a:tc rowSpan="2">
                  <a:txBody>
                    <a:bodyPr/>
                    <a:lstStyle/>
                    <a:p>
                      <a:pPr algn="ctr" fontAlgn="b"/>
                      <a:r>
                        <a:rPr lang="fr-FR" sz="900" u="none" strike="noStrike" dirty="0"/>
                        <a:t>Nature</a:t>
                      </a:r>
                    </a:p>
                    <a:p>
                      <a:pPr algn="ctr" fontAlgn="b"/>
                      <a:r>
                        <a:rPr lang="fr-FR" sz="900" u="none" strike="noStrike" dirty="0"/>
                        <a:t>papier</a:t>
                      </a:r>
                      <a:endParaRPr lang="fr-FR" sz="900" b="1" i="0" u="none" strike="noStrike" dirty="0">
                        <a:latin typeface="Arial"/>
                      </a:endParaRPr>
                    </a:p>
                  </a:txBody>
                  <a:tcPr marL="6906" marR="6906" marT="6906" marB="0" anchor="b"/>
                </a:tc>
                <a:tc>
                  <a:txBody>
                    <a:bodyPr/>
                    <a:lstStyle/>
                    <a:p>
                      <a:pPr algn="ctr" fontAlgn="b"/>
                      <a:r>
                        <a:rPr lang="fr-FR" sz="900" u="none" strike="noStrike" dirty="0"/>
                        <a:t> </a:t>
                      </a:r>
                      <a:endParaRPr lang="fr-FR" sz="900" b="1" i="0" u="none" strike="noStrike" dirty="0">
                        <a:latin typeface="Arial"/>
                      </a:endParaRPr>
                    </a:p>
                  </a:txBody>
                  <a:tcPr marL="6906" marR="6906" marT="6906" marB="0" anchor="b"/>
                </a:tc>
              </a:tr>
              <a:tr h="152406">
                <a:tc>
                  <a:txBody>
                    <a:bodyPr/>
                    <a:lstStyle/>
                    <a:p>
                      <a:pPr algn="l" fontAlgn="b"/>
                      <a:endParaRPr lang="fr-FR" sz="900" b="0" i="0" u="none" strike="noStrike">
                        <a:latin typeface="Arial"/>
                      </a:endParaRPr>
                    </a:p>
                  </a:txBody>
                  <a:tcPr marL="6906" marR="6906" marT="6906" marB="0" anchor="b"/>
                </a:tc>
                <a:tc>
                  <a:txBody>
                    <a:bodyPr/>
                    <a:lstStyle/>
                    <a:p>
                      <a:pPr algn="ctr" fontAlgn="b"/>
                      <a:r>
                        <a:rPr lang="fr-FR" sz="900" u="none" strike="noStrike"/>
                        <a:t> </a:t>
                      </a:r>
                      <a:endParaRPr lang="fr-FR" sz="900" b="1" i="0" u="none" strike="noStrike">
                        <a:latin typeface="Arial"/>
                      </a:endParaRPr>
                    </a:p>
                  </a:txBody>
                  <a:tcPr marL="6906" marR="6906" marT="6906" marB="0" anchor="b"/>
                </a:tc>
                <a:tc>
                  <a:txBody>
                    <a:bodyPr/>
                    <a:lstStyle/>
                    <a:p>
                      <a:pPr algn="l" fontAlgn="b"/>
                      <a:r>
                        <a:rPr lang="fr-FR" sz="900" u="none" strike="noStrike"/>
                        <a:t> </a:t>
                      </a:r>
                      <a:endParaRPr lang="fr-FR" sz="900" b="0" i="0" u="none" strike="noStrike">
                        <a:latin typeface="Arial"/>
                      </a:endParaRPr>
                    </a:p>
                  </a:txBody>
                  <a:tcPr marL="6906" marR="6906" marT="6906" marB="0" anchor="b"/>
                </a:tc>
                <a:tc vMerge="1">
                  <a:txBody>
                    <a:bodyPr/>
                    <a:lstStyle/>
                    <a:p>
                      <a:pPr algn="ctr" fontAlgn="b"/>
                      <a:endParaRPr lang="fr-FR" sz="900" b="1" i="0" u="none" strike="noStrike" dirty="0">
                        <a:latin typeface="Arial"/>
                      </a:endParaRPr>
                    </a:p>
                  </a:txBody>
                  <a:tcPr marL="6906" marR="6906" marT="690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pPr algn="ctr" fontAlgn="b"/>
                      <a:endParaRPr lang="fr-FR" sz="900" b="1" i="0" u="none" strike="noStrike" dirty="0">
                        <a:solidFill>
                          <a:srgbClr val="000000"/>
                        </a:solidFill>
                        <a:latin typeface="Arial"/>
                      </a:endParaRPr>
                    </a:p>
                  </a:txBody>
                  <a:tcPr marL="6906" marR="6906" marT="690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pPr algn="l" fontAlgn="b"/>
                      <a:endParaRPr lang="fr-FR" sz="900" b="1" i="0" u="none" strike="noStrike" dirty="0">
                        <a:latin typeface="Arial"/>
                      </a:endParaRPr>
                    </a:p>
                  </a:txBody>
                  <a:tcPr marL="6906" marR="6906" marT="690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pPr algn="ctr" fontAlgn="b"/>
                      <a:endParaRPr lang="fr-FR" sz="900" b="1" i="0" u="none" strike="noStrike" dirty="0">
                        <a:latin typeface="Arial"/>
                      </a:endParaRPr>
                    </a:p>
                  </a:txBody>
                  <a:tcPr marL="6906" marR="6906" marT="690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pPr algn="ctr" fontAlgn="b"/>
                      <a:endParaRPr lang="fr-FR" sz="900" b="1" i="0" u="none" strike="noStrike" dirty="0">
                        <a:latin typeface="Arial"/>
                      </a:endParaRPr>
                    </a:p>
                  </a:txBody>
                  <a:tcPr marL="6906" marR="6906" marT="690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pPr algn="ctr" fontAlgn="b"/>
                      <a:endParaRPr lang="fr-FR" sz="900" b="1" i="0" u="none" strike="noStrike" dirty="0">
                        <a:solidFill>
                          <a:srgbClr val="000000"/>
                        </a:solidFill>
                        <a:latin typeface="Arial"/>
                      </a:endParaRPr>
                    </a:p>
                  </a:txBody>
                  <a:tcPr marL="6906" marR="6906" marT="690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pPr algn="ctr" fontAlgn="b"/>
                      <a:endParaRPr lang="fr-FR" sz="900" b="1" i="0" u="none" strike="noStrike" dirty="0">
                        <a:latin typeface="Arial"/>
                      </a:endParaRPr>
                    </a:p>
                  </a:txBody>
                  <a:tcPr marL="6906" marR="6906" marT="690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pPr algn="ctr" fontAlgn="b"/>
                      <a:endParaRPr lang="fr-FR" sz="900" b="1" i="0" u="none" strike="noStrike" dirty="0">
                        <a:latin typeface="Arial"/>
                      </a:endParaRPr>
                    </a:p>
                  </a:txBody>
                  <a:tcPr marL="6906" marR="6906" marT="690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900" u="none" strike="noStrike" dirty="0"/>
                        <a:t> </a:t>
                      </a:r>
                      <a:endParaRPr lang="fr-FR" sz="900" b="1" i="0" u="none" strike="noStrike" dirty="0">
                        <a:latin typeface="Arial"/>
                      </a:endParaRPr>
                    </a:p>
                  </a:txBody>
                  <a:tcPr marL="6906" marR="6906" marT="6906" marB="0" anchor="b"/>
                </a:tc>
              </a:tr>
            </a:tbl>
          </a:graphicData>
        </a:graphic>
      </p:graphicFrame>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124744"/>
            <a:ext cx="864096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755576" y="1052735"/>
            <a:ext cx="7920880" cy="3960000"/>
          </a:xfrm>
          <a:prstGeom prst="rect">
            <a:avLst/>
          </a:prstGeom>
          <a:noFill/>
        </p:spPr>
        <p:txBody>
          <a:bodyPr wrap="square" rtlCol="0">
            <a:spAutoFit/>
          </a:bodyPr>
          <a:lstStyle/>
          <a:p>
            <a:pPr algn="ctr"/>
            <a:r>
              <a:rPr lang="fr-FR" sz="4000" dirty="0">
                <a:solidFill>
                  <a:srgbClr val="3366FF"/>
                </a:solidFill>
                <a:latin typeface="Comic Sans MS"/>
                <a:cs typeface="Comic Sans MS"/>
              </a:rPr>
              <a:t>Rapport Financier</a:t>
            </a:r>
          </a:p>
          <a:p>
            <a:pPr algn="ctr"/>
            <a:endParaRPr lang="fr-FR" sz="4000" dirty="0">
              <a:solidFill>
                <a:srgbClr val="3366FF"/>
              </a:solidFill>
              <a:latin typeface="Comic Sans MS"/>
              <a:cs typeface="Comic Sans MS"/>
            </a:endParaRPr>
          </a:p>
          <a:p>
            <a:pPr algn="ctr"/>
            <a:r>
              <a:rPr lang="fr-FR" sz="4000" dirty="0">
                <a:solidFill>
                  <a:srgbClr val="3366FF"/>
                </a:solidFill>
                <a:latin typeface="Comic Sans MS"/>
                <a:cs typeface="Comic Sans MS"/>
              </a:rPr>
              <a:t>par</a:t>
            </a:r>
          </a:p>
          <a:p>
            <a:pPr algn="ctr"/>
            <a:endParaRPr lang="fr-FR" sz="4000" dirty="0">
              <a:solidFill>
                <a:srgbClr val="3366FF"/>
              </a:solidFill>
              <a:latin typeface="Comic Sans MS"/>
              <a:cs typeface="Comic Sans MS"/>
            </a:endParaRPr>
          </a:p>
          <a:p>
            <a:pPr algn="ctr"/>
            <a:r>
              <a:rPr lang="fr-FR" sz="4000" dirty="0">
                <a:solidFill>
                  <a:srgbClr val="3366FF"/>
                </a:solidFill>
                <a:latin typeface="Comic Sans MS"/>
                <a:cs typeface="Comic Sans MS"/>
              </a:rPr>
              <a:t>Claude ROUSSEL, trésorier</a:t>
            </a:r>
          </a:p>
        </p:txBody>
      </p:sp>
    </p:spTree>
    <p:extLst>
      <p:ext uri="{BB962C8B-B14F-4D97-AF65-F5344CB8AC3E}">
        <p14:creationId xmlns="" xmlns:p14="http://schemas.microsoft.com/office/powerpoint/2010/main" val="292840477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Trésorerie</a:t>
            </a:r>
            <a:endParaRPr lang="fr-FR" dirty="0"/>
          </a:p>
        </p:txBody>
      </p:sp>
      <p:graphicFrame>
        <p:nvGraphicFramePr>
          <p:cNvPr id="3" name="Objet 2"/>
          <p:cNvGraphicFramePr>
            <a:graphicFrameLocks noChangeAspect="1"/>
          </p:cNvGraphicFramePr>
          <p:nvPr>
            <p:extLst>
              <p:ext uri="{D42A27DB-BD31-4B8C-83A1-F6EECF244321}">
                <p14:modId xmlns="" xmlns:p14="http://schemas.microsoft.com/office/powerpoint/2010/main" val="1761027269"/>
              </p:ext>
            </p:extLst>
          </p:nvPr>
        </p:nvGraphicFramePr>
        <p:xfrm>
          <a:off x="1073150" y="2178050"/>
          <a:ext cx="6997700" cy="2501900"/>
        </p:xfrm>
        <a:graphic>
          <a:graphicData uri="http://schemas.openxmlformats.org/presentationml/2006/ole">
            <p:oleObj spid="_x0000_s129026" name="Feuille de calcul" r:id="rId3" imgW="6997442" imgH="2501808" progId="Excel.Sheet.12">
              <p:embed/>
            </p:oleObj>
          </a:graphicData>
        </a:graphic>
      </p:graphicFrame>
    </p:spTree>
    <p:extLst>
      <p:ext uri="{BB962C8B-B14F-4D97-AF65-F5344CB8AC3E}">
        <p14:creationId xmlns="" xmlns:p14="http://schemas.microsoft.com/office/powerpoint/2010/main" val="105981275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ext uri="{D42A27DB-BD31-4B8C-83A1-F6EECF244321}">
                <p14:modId xmlns="" xmlns:p14="http://schemas.microsoft.com/office/powerpoint/2010/main" val="1648150652"/>
              </p:ext>
            </p:extLst>
          </p:nvPr>
        </p:nvGraphicFramePr>
        <p:xfrm>
          <a:off x="1043608" y="1628800"/>
          <a:ext cx="7035800" cy="4223990"/>
        </p:xfrm>
        <a:graphic>
          <a:graphicData uri="http://schemas.openxmlformats.org/presentationml/2006/ole">
            <p:oleObj spid="_x0000_s130050" name="Feuille de calcul" r:id="rId3" imgW="7035541" imgH="4127348" progId="Excel.Sheet.12">
              <p:embed/>
            </p:oleObj>
          </a:graphicData>
        </a:graphic>
      </p:graphicFrame>
      <p:graphicFrame>
        <p:nvGraphicFramePr>
          <p:cNvPr id="5" name="Objet 4"/>
          <p:cNvGraphicFramePr>
            <a:graphicFrameLocks noChangeAspect="1"/>
          </p:cNvGraphicFramePr>
          <p:nvPr>
            <p:extLst>
              <p:ext uri="{D42A27DB-BD31-4B8C-83A1-F6EECF244321}">
                <p14:modId xmlns="" xmlns:p14="http://schemas.microsoft.com/office/powerpoint/2010/main" val="2068859323"/>
              </p:ext>
            </p:extLst>
          </p:nvPr>
        </p:nvGraphicFramePr>
        <p:xfrm>
          <a:off x="1043608" y="260648"/>
          <a:ext cx="7035800" cy="1152128"/>
        </p:xfrm>
        <a:graphic>
          <a:graphicData uri="http://schemas.openxmlformats.org/presentationml/2006/ole">
            <p:oleObj spid="_x0000_s130051" name="Feuille de calcul" r:id="rId4" imgW="7035541" imgH="673075" progId="Excel.Sheet.12">
              <p:embed/>
            </p:oleObj>
          </a:graphicData>
        </a:graphic>
      </p:graphicFrame>
    </p:spTree>
    <p:extLst>
      <p:ext uri="{BB962C8B-B14F-4D97-AF65-F5344CB8AC3E}">
        <p14:creationId xmlns="" xmlns:p14="http://schemas.microsoft.com/office/powerpoint/2010/main" val="149067754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Prévisionnel</a:t>
            </a:r>
            <a:endParaRPr lang="fr-FR" dirty="0"/>
          </a:p>
        </p:txBody>
      </p:sp>
      <p:graphicFrame>
        <p:nvGraphicFramePr>
          <p:cNvPr id="6" name="Objet 5"/>
          <p:cNvGraphicFramePr>
            <a:graphicFrameLocks noChangeAspect="1"/>
          </p:cNvGraphicFramePr>
          <p:nvPr>
            <p:extLst>
              <p:ext uri="{D42A27DB-BD31-4B8C-83A1-F6EECF244321}">
                <p14:modId xmlns="" xmlns:p14="http://schemas.microsoft.com/office/powerpoint/2010/main" val="4107313367"/>
              </p:ext>
            </p:extLst>
          </p:nvPr>
        </p:nvGraphicFramePr>
        <p:xfrm>
          <a:off x="1331640" y="188640"/>
          <a:ext cx="6489700" cy="1152128"/>
        </p:xfrm>
        <a:graphic>
          <a:graphicData uri="http://schemas.openxmlformats.org/presentationml/2006/ole">
            <p:oleObj spid="_x0000_s131074" name="Feuille de calcul" r:id="rId3" imgW="6489461" imgH="673075" progId="Excel.Sheet.12">
              <p:embed/>
            </p:oleObj>
          </a:graphicData>
        </a:graphic>
      </p:graphicFrame>
      <p:graphicFrame>
        <p:nvGraphicFramePr>
          <p:cNvPr id="7" name="Objet 6"/>
          <p:cNvGraphicFramePr>
            <a:graphicFrameLocks noChangeAspect="1"/>
          </p:cNvGraphicFramePr>
          <p:nvPr>
            <p:extLst>
              <p:ext uri="{D42A27DB-BD31-4B8C-83A1-F6EECF244321}">
                <p14:modId xmlns="" xmlns:p14="http://schemas.microsoft.com/office/powerpoint/2010/main" val="3799942882"/>
              </p:ext>
            </p:extLst>
          </p:nvPr>
        </p:nvGraphicFramePr>
        <p:xfrm>
          <a:off x="1327150" y="1844824"/>
          <a:ext cx="6489700" cy="4032448"/>
        </p:xfrm>
        <a:graphic>
          <a:graphicData uri="http://schemas.openxmlformats.org/presentationml/2006/ole">
            <p:oleObj spid="_x0000_s131075" name="Feuille de calcul" r:id="rId4" imgW="6489461" imgH="2755799" progId="Excel.Sheet.12">
              <p:embed/>
            </p:oleObj>
          </a:graphicData>
        </a:graphic>
      </p:graphicFrame>
    </p:spTree>
    <p:extLst>
      <p:ext uri="{BB962C8B-B14F-4D97-AF65-F5344CB8AC3E}">
        <p14:creationId xmlns="" xmlns:p14="http://schemas.microsoft.com/office/powerpoint/2010/main" val="222026993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36912"/>
            <a:ext cx="8445624" cy="1143000"/>
          </a:xfrm>
        </p:spPr>
        <p:txBody>
          <a:bodyPr>
            <a:normAutofit/>
          </a:bodyPr>
          <a:lstStyle/>
          <a:p>
            <a:r>
              <a:rPr lang="fr-FR" dirty="0" smtClean="0"/>
              <a:t>Vote</a:t>
            </a:r>
            <a:endParaRPr lang="fr-FR" dirty="0"/>
          </a:p>
        </p:txBody>
      </p:sp>
      <p:sp>
        <p:nvSpPr>
          <p:cNvPr id="4" name="Rectangle 3"/>
          <p:cNvSpPr/>
          <p:nvPr/>
        </p:nvSpPr>
        <p:spPr>
          <a:xfrm>
            <a:off x="251520" y="1124744"/>
            <a:ext cx="864096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248211" y="3789040"/>
            <a:ext cx="6930167" cy="923330"/>
          </a:xfrm>
          <a:prstGeom prst="rect">
            <a:avLst/>
          </a:prstGeom>
          <a:noFill/>
        </p:spPr>
        <p:txBody>
          <a:bodyPr wrap="none" lIns="91440" tIns="45720" rIns="91440" bIns="45720">
            <a:spAutoFit/>
          </a:bodyPr>
          <a:lstStyle/>
          <a:p>
            <a:pPr algn="ctr"/>
            <a:r>
              <a:rPr lang="fr-F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Approuvé à l’unanimité</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36912"/>
            <a:ext cx="8445624" cy="1143000"/>
          </a:xfrm>
        </p:spPr>
        <p:txBody>
          <a:bodyPr>
            <a:normAutofit fontScale="90000"/>
          </a:bodyPr>
          <a:lstStyle/>
          <a:p>
            <a:r>
              <a:rPr lang="fr-FR" dirty="0" smtClean="0"/>
              <a:t>Jacques </a:t>
            </a:r>
            <a:r>
              <a:rPr lang="fr-FR" dirty="0" err="1" smtClean="0"/>
              <a:t>Vanneuville</a:t>
            </a:r>
            <a:r>
              <a:rPr lang="fr-FR" dirty="0" smtClean="0"/>
              <a:t>, </a:t>
            </a:r>
            <a:br>
              <a:rPr lang="fr-FR" dirty="0" smtClean="0"/>
            </a:br>
            <a:r>
              <a:rPr lang="fr-FR" dirty="0" smtClean="0"/>
              <a:t>Commissaire Régional N&amp;B</a:t>
            </a:r>
            <a:endParaRPr lang="fr-FR" dirty="0"/>
          </a:p>
        </p:txBody>
      </p:sp>
      <p:sp>
        <p:nvSpPr>
          <p:cNvPr id="4" name="Rectangle 3"/>
          <p:cNvSpPr/>
          <p:nvPr/>
        </p:nvSpPr>
        <p:spPr>
          <a:xfrm>
            <a:off x="251520" y="1124744"/>
            <a:ext cx="864096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36912"/>
            <a:ext cx="8445624" cy="1143000"/>
          </a:xfrm>
        </p:spPr>
        <p:txBody>
          <a:bodyPr>
            <a:normAutofit fontScale="90000"/>
          </a:bodyPr>
          <a:lstStyle/>
          <a:p>
            <a:r>
              <a:rPr lang="fr-FR" dirty="0" smtClean="0"/>
              <a:t>Elections </a:t>
            </a:r>
            <a:br>
              <a:rPr lang="fr-FR" dirty="0" smtClean="0"/>
            </a:br>
            <a:r>
              <a:rPr lang="fr-FR" dirty="0" smtClean="0"/>
              <a:t>Renouvellement des </a:t>
            </a:r>
            <a:br>
              <a:rPr lang="fr-FR" dirty="0" smtClean="0"/>
            </a:br>
            <a:r>
              <a:rPr lang="fr-FR" dirty="0" smtClean="0"/>
              <a:t>membres du CA</a:t>
            </a:r>
            <a:endParaRPr lang="fr-FR" dirty="0"/>
          </a:p>
        </p:txBody>
      </p:sp>
      <p:sp>
        <p:nvSpPr>
          <p:cNvPr id="4" name="Rectangle 3"/>
          <p:cNvSpPr/>
          <p:nvPr/>
        </p:nvSpPr>
        <p:spPr>
          <a:xfrm>
            <a:off x="251520" y="1124744"/>
            <a:ext cx="864096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a:t>
            </a:r>
            <a:endParaRPr lang="fr-FR" dirty="0"/>
          </a:p>
        </p:txBody>
      </p:sp>
      <p:sp>
        <p:nvSpPr>
          <p:cNvPr id="3" name="Espace réservé du contenu 2"/>
          <p:cNvSpPr>
            <a:spLocks noGrp="1"/>
          </p:cNvSpPr>
          <p:nvPr>
            <p:ph idx="1"/>
          </p:nvPr>
        </p:nvSpPr>
        <p:spPr/>
        <p:txBody>
          <a:bodyPr>
            <a:normAutofit/>
          </a:bodyPr>
          <a:lstStyle/>
          <a:p>
            <a:r>
              <a:rPr lang="fr-FR" sz="2400" dirty="0" smtClean="0"/>
              <a:t>Membres sortants ou démissionnaires :</a:t>
            </a:r>
          </a:p>
          <a:p>
            <a:pPr lvl="1"/>
            <a:r>
              <a:rPr lang="fr-FR" sz="2400" dirty="0" smtClean="0"/>
              <a:t>Sortants :</a:t>
            </a:r>
          </a:p>
          <a:p>
            <a:pPr lvl="2"/>
            <a:r>
              <a:rPr lang="fr-FR" sz="1600" dirty="0" smtClean="0"/>
              <a:t>Dominique Gastaldi</a:t>
            </a:r>
          </a:p>
          <a:p>
            <a:pPr lvl="2"/>
            <a:r>
              <a:rPr lang="fr-FR" sz="1600" dirty="0" smtClean="0"/>
              <a:t>Roland </a:t>
            </a:r>
            <a:r>
              <a:rPr lang="fr-FR" sz="1600" dirty="0" err="1" smtClean="0"/>
              <a:t>Hen</a:t>
            </a:r>
            <a:endParaRPr lang="fr-FR" sz="1600" dirty="0" smtClean="0"/>
          </a:p>
          <a:p>
            <a:pPr lvl="2"/>
            <a:r>
              <a:rPr lang="fr-FR" sz="1600" dirty="0" smtClean="0"/>
              <a:t>Emmanuelle Régent</a:t>
            </a:r>
          </a:p>
          <a:p>
            <a:pPr lvl="1"/>
            <a:r>
              <a:rPr lang="fr-FR" sz="2400" dirty="0" smtClean="0"/>
              <a:t>Démissionnaires :</a:t>
            </a:r>
          </a:p>
          <a:p>
            <a:pPr lvl="2"/>
            <a:r>
              <a:rPr lang="fr-FR" sz="1600" dirty="0" smtClean="0"/>
              <a:t>Christophe Arnaud</a:t>
            </a:r>
          </a:p>
          <a:p>
            <a:pPr lvl="2"/>
            <a:r>
              <a:rPr lang="fr-FR" sz="1600" dirty="0" smtClean="0"/>
              <a:t>Michel </a:t>
            </a:r>
            <a:r>
              <a:rPr lang="fr-FR" sz="1600" dirty="0" err="1" smtClean="0"/>
              <a:t>Vrahidès</a:t>
            </a:r>
            <a:endParaRPr lang="fr-FR" sz="1600" dirty="0" smtClean="0"/>
          </a:p>
          <a:p>
            <a:r>
              <a:rPr lang="fr-FR" sz="2400" dirty="0" smtClean="0"/>
              <a:t>Candidatures :</a:t>
            </a:r>
          </a:p>
          <a:p>
            <a:pPr lvl="2"/>
            <a:r>
              <a:rPr lang="fr-FR" sz="1600" dirty="0" smtClean="0"/>
              <a:t>Dominique Gastaldi</a:t>
            </a:r>
          </a:p>
          <a:p>
            <a:pPr lvl="2"/>
            <a:r>
              <a:rPr lang="fr-FR" sz="1600" dirty="0" smtClean="0"/>
              <a:t>Roland </a:t>
            </a:r>
            <a:r>
              <a:rPr lang="fr-FR" sz="1600" dirty="0" err="1" smtClean="0"/>
              <a:t>Hen</a:t>
            </a:r>
            <a:endParaRPr lang="fr-FR" sz="1600" dirty="0" smtClean="0"/>
          </a:p>
          <a:p>
            <a:pPr lvl="2"/>
            <a:r>
              <a:rPr lang="fr-FR" sz="1600" dirty="0" smtClean="0"/>
              <a:t>Emmanuelle Régent</a:t>
            </a:r>
          </a:p>
          <a:p>
            <a:pPr lvl="2"/>
            <a:r>
              <a:rPr lang="fr-FR" sz="1600" dirty="0" smtClean="0"/>
              <a:t>Maryvonne </a:t>
            </a:r>
            <a:r>
              <a:rPr lang="fr-FR" sz="1600" dirty="0" err="1" smtClean="0"/>
              <a:t>Sylvan</a:t>
            </a:r>
            <a:endParaRPr lang="fr-FR" sz="1600" dirty="0" smtClean="0"/>
          </a:p>
          <a:p>
            <a:pPr lvl="2">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36912"/>
            <a:ext cx="8445624" cy="1143000"/>
          </a:xfrm>
        </p:spPr>
        <p:txBody>
          <a:bodyPr>
            <a:normAutofit/>
          </a:bodyPr>
          <a:lstStyle/>
          <a:p>
            <a:r>
              <a:rPr lang="fr-FR" dirty="0" smtClean="0"/>
              <a:t>Vote</a:t>
            </a:r>
            <a:endParaRPr lang="fr-FR" dirty="0"/>
          </a:p>
        </p:txBody>
      </p:sp>
      <p:sp>
        <p:nvSpPr>
          <p:cNvPr id="4" name="Rectangle 3"/>
          <p:cNvSpPr/>
          <p:nvPr/>
        </p:nvSpPr>
        <p:spPr>
          <a:xfrm>
            <a:off x="251520" y="1124744"/>
            <a:ext cx="864096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308361" y="3789040"/>
            <a:ext cx="2809872" cy="923330"/>
          </a:xfrm>
          <a:prstGeom prst="rect">
            <a:avLst/>
          </a:prstGeom>
          <a:noFill/>
        </p:spPr>
        <p:txBody>
          <a:bodyPr wrap="none" lIns="91440" tIns="45720" rIns="91440" bIns="45720">
            <a:spAutoFit/>
          </a:bodyPr>
          <a:lstStyle/>
          <a:p>
            <a:pPr algn="ctr"/>
            <a:r>
              <a:rPr lang="fr-F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Tous élus</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Calendrier des compétitions régionales 2016</a:t>
            </a:r>
            <a:endParaRPr lang="fr-FR" dirty="0"/>
          </a:p>
        </p:txBody>
      </p:sp>
      <p:graphicFrame>
        <p:nvGraphicFramePr>
          <p:cNvPr id="4" name="Tableau 3"/>
          <p:cNvGraphicFramePr>
            <a:graphicFrameLocks noGrp="1"/>
          </p:cNvGraphicFramePr>
          <p:nvPr/>
        </p:nvGraphicFramePr>
        <p:xfrm>
          <a:off x="179512" y="1556792"/>
          <a:ext cx="8784977" cy="5184578"/>
        </p:xfrm>
        <a:graphic>
          <a:graphicData uri="http://schemas.openxmlformats.org/drawingml/2006/table">
            <a:tbl>
              <a:tblPr/>
              <a:tblGrid>
                <a:gridCol w="1813481"/>
                <a:gridCol w="1122277"/>
                <a:gridCol w="1360111"/>
                <a:gridCol w="1122277"/>
                <a:gridCol w="1122277"/>
                <a:gridCol w="1122277"/>
                <a:gridCol w="1122277"/>
              </a:tblGrid>
              <a:tr h="302998">
                <a:tc gridSpan="7">
                  <a:txBody>
                    <a:bodyPr/>
                    <a:lstStyle/>
                    <a:p>
                      <a:pPr algn="ctr" fontAlgn="b"/>
                      <a:r>
                        <a:rPr lang="fr-FR" sz="1200" b="1" i="0" u="none" strike="noStrike">
                          <a:solidFill>
                            <a:srgbClr val="FFFFFF"/>
                          </a:solidFill>
                          <a:latin typeface="Calibri"/>
                        </a:rPr>
                        <a:t>Calendrier des concours régionaux 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11700">
                <a:tc>
                  <a:txBody>
                    <a:bodyPr/>
                    <a:lstStyle/>
                    <a:p>
                      <a:pPr algn="l" fontAlgn="b"/>
                      <a:endParaRPr lang="fr-FR" sz="9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838">
                <a:tc>
                  <a:txBody>
                    <a:bodyPr/>
                    <a:lstStyle/>
                    <a:p>
                      <a:pPr algn="ctr" fontAlgn="ctr"/>
                      <a:r>
                        <a:rPr lang="fr-FR" sz="700" b="1" i="0" u="none" strike="noStrike">
                          <a:solidFill>
                            <a:srgbClr val="000000"/>
                          </a:solidFill>
                          <a:latin typeface="Calibri"/>
                        </a:rPr>
                        <a:t>Compétition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latin typeface="Calibri"/>
                        </a:rPr>
                        <a:t>Club organisateur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latin typeface="Calibri"/>
                        </a:rPr>
                        <a:t>Date limite d'envoi des photos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latin typeface="Calibri"/>
                        </a:rPr>
                        <a:t>Date du concours </a:t>
                      </a:r>
                      <a:r>
                        <a:rPr lang="fr-FR" sz="700" b="1" i="0" u="none" strike="noStrike">
                          <a:solidFill>
                            <a:srgbClr val="FF0000"/>
                          </a:solidFill>
                          <a:latin typeface="Calibri"/>
                        </a:rPr>
                        <a:t>Régional</a:t>
                      </a:r>
                      <a:endParaRPr lang="fr-FR" sz="700" b="1"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latin typeface="Calibri"/>
                        </a:rPr>
                        <a:t>Date du concours </a:t>
                      </a:r>
                      <a:r>
                        <a:rPr lang="fr-FR" sz="700" b="1" i="0" u="none" strike="noStrike">
                          <a:solidFill>
                            <a:srgbClr val="FF0000"/>
                          </a:solidFill>
                          <a:latin typeface="Calibri"/>
                        </a:rPr>
                        <a:t>National 2</a:t>
                      </a:r>
                      <a:endParaRPr lang="fr-FR" sz="700" b="1"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700" b="1" i="0" u="none" strike="noStrike">
                          <a:solidFill>
                            <a:srgbClr val="000000"/>
                          </a:solidFill>
                          <a:latin typeface="Calibri"/>
                        </a:rPr>
                        <a:t>Date du concours </a:t>
                      </a:r>
                      <a:r>
                        <a:rPr lang="fr-FR" sz="700" b="1" i="0" u="none" strike="noStrike">
                          <a:solidFill>
                            <a:srgbClr val="FF0000"/>
                          </a:solidFill>
                          <a:latin typeface="Calibri"/>
                        </a:rPr>
                        <a:t>National 1</a:t>
                      </a:r>
                      <a:endParaRPr lang="fr-FR" sz="700" b="1"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700" b="1" i="0" u="none" strike="noStrike">
                          <a:solidFill>
                            <a:srgbClr val="000000"/>
                          </a:solidFill>
                          <a:latin typeface="Calibri"/>
                        </a:rPr>
                        <a:t>Date du concours </a:t>
                      </a:r>
                      <a:r>
                        <a:rPr lang="fr-FR" sz="700" b="1" i="0" u="none" strike="noStrike">
                          <a:solidFill>
                            <a:srgbClr val="FF0000"/>
                          </a:solidFill>
                          <a:latin typeface="Calibri"/>
                        </a:rPr>
                        <a:t>Coupe de France</a:t>
                      </a:r>
                      <a:endParaRPr lang="fr-FR" sz="700" b="1"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424728">
                <a:tc>
                  <a:txBody>
                    <a:bodyPr/>
                    <a:lstStyle/>
                    <a:p>
                      <a:pPr algn="ctr" fontAlgn="ctr"/>
                      <a:r>
                        <a:rPr lang="fr-FR" sz="700" b="1" i="0" u="none" strike="noStrike">
                          <a:solidFill>
                            <a:srgbClr val="000000"/>
                          </a:solidFill>
                          <a:latin typeface="Calibri"/>
                        </a:rPr>
                        <a:t> Noir et Blanc papier (matin)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rowSpan="2">
                  <a:txBody>
                    <a:bodyPr/>
                    <a:lstStyle/>
                    <a:p>
                      <a:pPr algn="ctr" fontAlgn="ctr"/>
                      <a:r>
                        <a:rPr lang="fr-FR" sz="700" b="0" i="0" u="none" strike="noStrike">
                          <a:solidFill>
                            <a:srgbClr val="000000"/>
                          </a:solidFill>
                          <a:latin typeface="Calibri"/>
                        </a:rPr>
                        <a:t>PC Berjallien</a:t>
                      </a:r>
                      <a:br>
                        <a:rPr lang="fr-FR" sz="700" b="0" i="0" u="none" strike="noStrike">
                          <a:solidFill>
                            <a:srgbClr val="000000"/>
                          </a:solidFill>
                          <a:latin typeface="Calibri"/>
                        </a:rPr>
                      </a:br>
                      <a:r>
                        <a:rPr lang="fr-FR" sz="700" b="0" i="0" u="none" strike="noStrike">
                          <a:solidFill>
                            <a:srgbClr val="000000"/>
                          </a:solidFill>
                          <a:latin typeface="Calibri"/>
                        </a:rPr>
                        <a:t>Bourgoin-Jallieu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FR" sz="700" b="1" i="0" u="none" strike="noStrike">
                          <a:solidFill>
                            <a:srgbClr val="000000"/>
                          </a:solidFill>
                          <a:latin typeface="Calibri"/>
                        </a:rPr>
                        <a:t>14-févr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rowSpan="2">
                  <a:txBody>
                    <a:bodyPr/>
                    <a:lstStyle/>
                    <a:p>
                      <a:pPr algn="ctr" fontAlgn="ctr"/>
                      <a:r>
                        <a:rPr lang="fr-FR" sz="700" b="1" i="0" u="none" strike="noStrike">
                          <a:solidFill>
                            <a:srgbClr val="000000"/>
                          </a:solidFill>
                          <a:latin typeface="Calibri"/>
                        </a:rPr>
                        <a:t>5 mars 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FR" sz="700" b="0" i="0" u="none" strike="noStrike">
                          <a:solidFill>
                            <a:srgbClr val="000000"/>
                          </a:solidFill>
                          <a:latin typeface="Calibri"/>
                        </a:rPr>
                        <a:t>04/05 mai 2016</a:t>
                      </a:r>
                      <a:br>
                        <a:rPr lang="fr-FR" sz="700" b="0" i="0" u="none" strike="noStrike">
                          <a:solidFill>
                            <a:srgbClr val="000000"/>
                          </a:solidFill>
                          <a:latin typeface="Calibri"/>
                        </a:rPr>
                      </a:br>
                      <a:r>
                        <a:rPr lang="fr-FR" sz="700" b="0" i="0" u="none" strike="noStrike">
                          <a:solidFill>
                            <a:srgbClr val="000000"/>
                          </a:solidFill>
                          <a:latin typeface="Calibri"/>
                        </a:rPr>
                        <a:t>Aubagne (13)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700" b="0" i="0" u="none" strike="noStrike">
                          <a:solidFill>
                            <a:srgbClr val="000000"/>
                          </a:solidFill>
                          <a:latin typeface="Calibri"/>
                        </a:rPr>
                        <a:t>06/07 février 2016</a:t>
                      </a:r>
                      <a:br>
                        <a:rPr lang="fr-FR" sz="700" b="0" i="0" u="none" strike="noStrike">
                          <a:solidFill>
                            <a:srgbClr val="000000"/>
                          </a:solidFill>
                          <a:latin typeface="Calibri"/>
                        </a:rPr>
                      </a:br>
                      <a:r>
                        <a:rPr lang="fr-FR" sz="700" b="0" i="0" u="none" strike="noStrike">
                          <a:solidFill>
                            <a:srgbClr val="000000"/>
                          </a:solidFill>
                          <a:latin typeface="Calibri"/>
                        </a:rPr>
                        <a:t>St Denis en Val (45)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700" b="0" i="0" u="none" strike="noStrike">
                          <a:solidFill>
                            <a:srgbClr val="000000"/>
                          </a:solidFill>
                          <a:latin typeface="Calibri"/>
                        </a:rPr>
                        <a:t>19/20 mars 2016</a:t>
                      </a:r>
                      <a:br>
                        <a:rPr lang="fr-FR" sz="700" b="0" i="0" u="none" strike="noStrike">
                          <a:solidFill>
                            <a:srgbClr val="000000"/>
                          </a:solidFill>
                          <a:latin typeface="Calibri"/>
                        </a:rPr>
                      </a:br>
                      <a:r>
                        <a:rPr lang="fr-FR" sz="700" b="0" i="0" u="none" strike="noStrike">
                          <a:solidFill>
                            <a:srgbClr val="000000"/>
                          </a:solidFill>
                          <a:latin typeface="Calibri"/>
                        </a:rPr>
                        <a:t>Lattes (34)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424728">
                <a:tc>
                  <a:txBody>
                    <a:bodyPr/>
                    <a:lstStyle/>
                    <a:p>
                      <a:pPr algn="ctr" fontAlgn="ctr"/>
                      <a:r>
                        <a:rPr lang="fr-FR" sz="700" b="1" i="0" u="none" strike="noStrike">
                          <a:solidFill>
                            <a:srgbClr val="000000"/>
                          </a:solidFill>
                          <a:latin typeface="Calibri"/>
                        </a:rPr>
                        <a:t>IP Monochrome (après-midi)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vMerge="1">
                  <a:txBody>
                    <a:bodyPr/>
                    <a:lstStyle/>
                    <a:p>
                      <a:endParaRPr lang="fr-FR"/>
                    </a:p>
                  </a:txBody>
                  <a:tcPr/>
                </a:tc>
                <a:tc>
                  <a:txBody>
                    <a:bodyPr/>
                    <a:lstStyle/>
                    <a:p>
                      <a:pPr algn="ctr" fontAlgn="ctr"/>
                      <a:r>
                        <a:rPr lang="fr-FR" sz="700" b="1" i="0" u="none" strike="noStrike">
                          <a:solidFill>
                            <a:srgbClr val="000000"/>
                          </a:solidFill>
                          <a:latin typeface="Calibri"/>
                        </a:rPr>
                        <a:t>21-févr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vMerge="1">
                  <a:txBody>
                    <a:bodyPr/>
                    <a:lstStyle/>
                    <a:p>
                      <a:endParaRPr lang="fr-FR"/>
                    </a:p>
                  </a:txBody>
                  <a:tcPr/>
                </a:tc>
                <a:tc>
                  <a:txBody>
                    <a:bodyPr/>
                    <a:lstStyle/>
                    <a:p>
                      <a:pPr algn="l" fontAlgn="ctr"/>
                      <a:r>
                        <a:rPr lang="fr-FR" sz="7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BFBFBF"/>
                    </a:solidFill>
                  </a:tcPr>
                </a:tc>
                <a:tc>
                  <a:txBody>
                    <a:bodyPr/>
                    <a:lstStyle/>
                    <a:p>
                      <a:pPr algn="ctr" fontAlgn="ctr"/>
                      <a:r>
                        <a:rPr lang="fr-FR" sz="700" b="0" i="0" u="none" strike="noStrike">
                          <a:solidFill>
                            <a:srgbClr val="000000"/>
                          </a:solidFill>
                          <a:latin typeface="Calibri"/>
                        </a:rPr>
                        <a:t>16 avril 2016</a:t>
                      </a:r>
                      <a:br>
                        <a:rPr lang="fr-FR" sz="700" b="0" i="0" u="none" strike="noStrike">
                          <a:solidFill>
                            <a:srgbClr val="000000"/>
                          </a:solidFill>
                          <a:latin typeface="Calibri"/>
                        </a:rPr>
                      </a:br>
                      <a:r>
                        <a:rPr lang="fr-FR" sz="700" b="0" i="0" u="none" strike="noStrike">
                          <a:solidFill>
                            <a:srgbClr val="000000"/>
                          </a:solidFill>
                          <a:latin typeface="Calibri"/>
                        </a:rPr>
                        <a:t>Perigny (17)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fr-FR" sz="7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BFBFBF"/>
                    </a:solidFill>
                  </a:tcPr>
                </a:tc>
              </a:tr>
              <a:tr h="424728">
                <a:tc>
                  <a:txBody>
                    <a:bodyPr/>
                    <a:lstStyle/>
                    <a:p>
                      <a:pPr algn="ctr" fontAlgn="ctr"/>
                      <a:r>
                        <a:rPr lang="fr-FR" sz="700" b="1" i="0" u="none" strike="noStrike">
                          <a:solidFill>
                            <a:srgbClr val="000000"/>
                          </a:solidFill>
                          <a:latin typeface="Calibri"/>
                        </a:rPr>
                        <a:t>Couleur Papier (matin)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rowSpan="2">
                  <a:txBody>
                    <a:bodyPr/>
                    <a:lstStyle/>
                    <a:p>
                      <a:pPr algn="ctr" fontAlgn="ctr"/>
                      <a:r>
                        <a:rPr lang="fr-FR" sz="700" b="0" i="0" u="none" strike="noStrike">
                          <a:solidFill>
                            <a:srgbClr val="000000"/>
                          </a:solidFill>
                          <a:latin typeface="Calibri"/>
                        </a:rPr>
                        <a:t>Gavot Déclic</a:t>
                      </a:r>
                      <a:br>
                        <a:rPr lang="fr-FR" sz="700" b="0" i="0" u="none" strike="noStrike">
                          <a:solidFill>
                            <a:srgbClr val="000000"/>
                          </a:solidFill>
                          <a:latin typeface="Calibri"/>
                        </a:rPr>
                      </a:br>
                      <a:r>
                        <a:rPr lang="fr-FR" sz="700" b="0" i="0" u="none" strike="noStrike">
                          <a:solidFill>
                            <a:srgbClr val="000000"/>
                          </a:solidFill>
                          <a:latin typeface="Calibri"/>
                        </a:rPr>
                        <a:t>Larringes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fr-FR" sz="700" b="1" i="0" u="none" strike="noStrike">
                          <a:solidFill>
                            <a:srgbClr val="000000"/>
                          </a:solidFill>
                          <a:latin typeface="Calibri"/>
                        </a:rPr>
                        <a:t>24-janv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rowSpan="2">
                  <a:txBody>
                    <a:bodyPr/>
                    <a:lstStyle/>
                    <a:p>
                      <a:pPr algn="ctr" fontAlgn="ctr"/>
                      <a:r>
                        <a:rPr lang="fr-FR" sz="700" b="1" i="0" u="none" strike="noStrike">
                          <a:solidFill>
                            <a:srgbClr val="000000"/>
                          </a:solidFill>
                          <a:latin typeface="Calibri"/>
                        </a:rPr>
                        <a:t>13 février 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fr-FR" sz="700" b="0" i="0" u="none" strike="noStrike">
                          <a:solidFill>
                            <a:srgbClr val="000000"/>
                          </a:solidFill>
                          <a:latin typeface="Calibri"/>
                        </a:rPr>
                        <a:t>04/05 mai 2016</a:t>
                      </a:r>
                      <a:br>
                        <a:rPr lang="fr-FR" sz="700" b="0" i="0" u="none" strike="noStrike">
                          <a:solidFill>
                            <a:srgbClr val="000000"/>
                          </a:solidFill>
                          <a:latin typeface="Calibri"/>
                        </a:rPr>
                      </a:br>
                      <a:r>
                        <a:rPr lang="fr-FR" sz="700" b="0" i="0" u="none" strike="noStrike">
                          <a:solidFill>
                            <a:srgbClr val="000000"/>
                          </a:solidFill>
                          <a:latin typeface="Calibri"/>
                        </a:rPr>
                        <a:t>Aubagne (13)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700" b="0" i="0" u="none" strike="noStrike">
                          <a:solidFill>
                            <a:srgbClr val="000000"/>
                          </a:solidFill>
                          <a:latin typeface="Calibri"/>
                        </a:rPr>
                        <a:t>13 février 2016</a:t>
                      </a:r>
                      <a:br>
                        <a:rPr lang="fr-FR" sz="700" b="0" i="0" u="none" strike="noStrike">
                          <a:solidFill>
                            <a:srgbClr val="000000"/>
                          </a:solidFill>
                          <a:latin typeface="Calibri"/>
                        </a:rPr>
                      </a:br>
                      <a:r>
                        <a:rPr lang="fr-FR" sz="700" b="0" i="0" u="none" strike="noStrike">
                          <a:solidFill>
                            <a:srgbClr val="000000"/>
                          </a:solidFill>
                          <a:latin typeface="Calibri"/>
                        </a:rPr>
                        <a:t>Villennes (78)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700" b="0" i="0" u="none" strike="noStrike">
                          <a:solidFill>
                            <a:srgbClr val="000000"/>
                          </a:solidFill>
                          <a:latin typeface="Calibri"/>
                        </a:rPr>
                        <a:t>12/03/2015</a:t>
                      </a:r>
                      <a:br>
                        <a:rPr lang="fr-FR" sz="700" b="0" i="0" u="none" strike="noStrike">
                          <a:solidFill>
                            <a:srgbClr val="000000"/>
                          </a:solidFill>
                          <a:latin typeface="Calibri"/>
                        </a:rPr>
                      </a:br>
                      <a:r>
                        <a:rPr lang="fr-FR" sz="500" b="0" i="0" u="none" strike="noStrike">
                          <a:solidFill>
                            <a:srgbClr val="000000"/>
                          </a:solidFill>
                          <a:latin typeface="Calibri"/>
                        </a:rPr>
                        <a:t>Issy Les Moulineaux (92)</a:t>
                      </a:r>
                      <a:endParaRPr lang="fr-FR" sz="7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424728">
                <a:tc>
                  <a:txBody>
                    <a:bodyPr/>
                    <a:lstStyle/>
                    <a:p>
                      <a:pPr algn="ctr" fontAlgn="ctr"/>
                      <a:r>
                        <a:rPr lang="fr-FR" sz="700" b="1" i="0" u="none" strike="noStrike">
                          <a:solidFill>
                            <a:srgbClr val="000000"/>
                          </a:solidFill>
                          <a:latin typeface="Calibri"/>
                        </a:rPr>
                        <a:t>IP Couleur (après-midi)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vMerge="1">
                  <a:txBody>
                    <a:bodyPr/>
                    <a:lstStyle/>
                    <a:p>
                      <a:endParaRPr lang="fr-FR"/>
                    </a:p>
                  </a:txBody>
                  <a:tcPr/>
                </a:tc>
                <a:tc>
                  <a:txBody>
                    <a:bodyPr/>
                    <a:lstStyle/>
                    <a:p>
                      <a:pPr algn="ctr" fontAlgn="ctr"/>
                      <a:r>
                        <a:rPr lang="fr-FR" sz="700" b="1" i="0" u="none" strike="noStrike">
                          <a:solidFill>
                            <a:srgbClr val="000000"/>
                          </a:solidFill>
                          <a:latin typeface="Calibri"/>
                        </a:rPr>
                        <a:t>31-janv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vMerge="1">
                  <a:txBody>
                    <a:bodyPr/>
                    <a:lstStyle/>
                    <a:p>
                      <a:endParaRPr lang="fr-FR"/>
                    </a:p>
                  </a:txBody>
                  <a:tcPr/>
                </a:tc>
                <a:tc>
                  <a:txBody>
                    <a:bodyPr/>
                    <a:lstStyle/>
                    <a:p>
                      <a:pPr algn="ctr" fontAlgn="ctr"/>
                      <a:r>
                        <a:rPr lang="fr-FR" sz="700" b="0" i="0" u="none" strike="noStrike">
                          <a:solidFill>
                            <a:srgbClr val="000000"/>
                          </a:solidFill>
                          <a:latin typeface="Calibri"/>
                        </a:rPr>
                        <a:t>04/05 mai 2016</a:t>
                      </a:r>
                      <a:br>
                        <a:rPr lang="fr-FR" sz="700" b="0" i="0" u="none" strike="noStrike">
                          <a:solidFill>
                            <a:srgbClr val="000000"/>
                          </a:solidFill>
                          <a:latin typeface="Calibri"/>
                        </a:rPr>
                      </a:br>
                      <a:r>
                        <a:rPr lang="fr-FR" sz="700" b="0" i="0" u="none" strike="noStrike">
                          <a:solidFill>
                            <a:srgbClr val="000000"/>
                          </a:solidFill>
                          <a:latin typeface="Calibri"/>
                        </a:rPr>
                        <a:t>Aubagne (13)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700" b="0" i="0" u="none" strike="noStrike">
                          <a:solidFill>
                            <a:srgbClr val="000000"/>
                          </a:solidFill>
                          <a:latin typeface="Calibri"/>
                        </a:rPr>
                        <a:t>29/30 janvier 2016</a:t>
                      </a:r>
                      <a:br>
                        <a:rPr lang="fr-FR" sz="700" b="0" i="0" u="none" strike="noStrike">
                          <a:solidFill>
                            <a:srgbClr val="000000"/>
                          </a:solidFill>
                          <a:latin typeface="Calibri"/>
                        </a:rPr>
                      </a:br>
                      <a:r>
                        <a:rPr lang="fr-FR" sz="800" b="1" i="0" u="none" strike="noStrike">
                          <a:solidFill>
                            <a:srgbClr val="0070C0"/>
                          </a:solidFill>
                          <a:latin typeface="Calibri"/>
                        </a:rPr>
                        <a:t>Aix les Bains (73)</a:t>
                      </a:r>
                      <a:endParaRPr lang="fr-FR" sz="7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700" b="0" i="0" u="none" strike="noStrike">
                          <a:solidFill>
                            <a:srgbClr val="000000"/>
                          </a:solidFill>
                          <a:latin typeface="Calibri"/>
                        </a:rPr>
                        <a:t>04/05 mars 2016</a:t>
                      </a:r>
                      <a:br>
                        <a:rPr lang="fr-FR" sz="700" b="0" i="0" u="none" strike="noStrike">
                          <a:solidFill>
                            <a:srgbClr val="000000"/>
                          </a:solidFill>
                          <a:latin typeface="Calibri"/>
                        </a:rPr>
                      </a:br>
                      <a:r>
                        <a:rPr lang="fr-FR" sz="700" b="0" i="0" u="none" strike="noStrike">
                          <a:solidFill>
                            <a:srgbClr val="000000"/>
                          </a:solidFill>
                          <a:latin typeface="Calibri"/>
                        </a:rPr>
                        <a:t>Sarlat (24)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424728">
                <a:tc>
                  <a:txBody>
                    <a:bodyPr/>
                    <a:lstStyle/>
                    <a:p>
                      <a:pPr algn="ctr" fontAlgn="ctr"/>
                      <a:r>
                        <a:rPr lang="fr-FR" sz="700" b="1" i="0" u="none" strike="noStrike">
                          <a:solidFill>
                            <a:srgbClr val="000000"/>
                          </a:solidFill>
                          <a:latin typeface="Calibri"/>
                        </a:rPr>
                        <a:t>Nature IP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fr-FR" sz="700" b="0" i="0" u="none" strike="noStrike">
                          <a:solidFill>
                            <a:srgbClr val="000000"/>
                          </a:solidFill>
                          <a:latin typeface="Calibri"/>
                        </a:rPr>
                        <a:t>Photo Club d'</a:t>
                      </a:r>
                      <a:br>
                        <a:rPr lang="fr-FR" sz="700" b="0" i="0" u="none" strike="noStrike">
                          <a:solidFill>
                            <a:srgbClr val="000000"/>
                          </a:solidFill>
                          <a:latin typeface="Calibri"/>
                        </a:rPr>
                      </a:br>
                      <a:r>
                        <a:rPr lang="fr-FR" sz="700" b="0" i="0" u="none" strike="noStrike">
                          <a:solidFill>
                            <a:srgbClr val="000000"/>
                          </a:solidFill>
                          <a:latin typeface="Calibri"/>
                        </a:rPr>
                        <a:t>Aix-les-Bains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fr-FR" sz="700" b="1" i="0" u="none" strike="noStrike">
                          <a:solidFill>
                            <a:srgbClr val="000000"/>
                          </a:solidFill>
                          <a:latin typeface="Calibri"/>
                        </a:rPr>
                        <a:t>10-janv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fr-FR" sz="700" b="1" i="0" u="none" strike="noStrike">
                          <a:solidFill>
                            <a:srgbClr val="000000"/>
                          </a:solidFill>
                          <a:latin typeface="Calibri"/>
                        </a:rPr>
                        <a:t>23 janvier 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fr-FR" sz="7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BFBFBF"/>
                    </a:solidFill>
                  </a:tcPr>
                </a:tc>
                <a:tc>
                  <a:txBody>
                    <a:bodyPr/>
                    <a:lstStyle/>
                    <a:p>
                      <a:pPr algn="ctr" fontAlgn="ctr"/>
                      <a:r>
                        <a:rPr lang="fr-FR" sz="700" b="0" i="0" u="none" strike="noStrike">
                          <a:solidFill>
                            <a:srgbClr val="000000"/>
                          </a:solidFill>
                          <a:latin typeface="Calibri"/>
                        </a:rPr>
                        <a:t>12/13 mars 2016</a:t>
                      </a:r>
                      <a:br>
                        <a:rPr lang="fr-FR" sz="700" b="0" i="0" u="none" strike="noStrike">
                          <a:solidFill>
                            <a:srgbClr val="000000"/>
                          </a:solidFill>
                          <a:latin typeface="Calibri"/>
                        </a:rPr>
                      </a:br>
                      <a:r>
                        <a:rPr lang="fr-FR" sz="700" b="0" i="0" u="none" strike="noStrike">
                          <a:solidFill>
                            <a:srgbClr val="000000"/>
                          </a:solidFill>
                          <a:latin typeface="Calibri"/>
                        </a:rPr>
                        <a:t>Montreuil Juigné (49)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700" b="0" i="0" u="none" strike="noStrike">
                          <a:solidFill>
                            <a:srgbClr val="000000"/>
                          </a:solidFill>
                          <a:latin typeface="Calibri"/>
                        </a:rPr>
                        <a:t>12/13 mars 2016</a:t>
                      </a:r>
                      <a:br>
                        <a:rPr lang="fr-FR" sz="700" b="0" i="0" u="none" strike="noStrike">
                          <a:solidFill>
                            <a:srgbClr val="000000"/>
                          </a:solidFill>
                          <a:latin typeface="Calibri"/>
                        </a:rPr>
                      </a:br>
                      <a:r>
                        <a:rPr lang="fr-FR" sz="700" b="0" i="0" u="none" strike="noStrike">
                          <a:solidFill>
                            <a:srgbClr val="000000"/>
                          </a:solidFill>
                          <a:latin typeface="Calibri"/>
                        </a:rPr>
                        <a:t>Montreuil Juigné (49)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424728">
                <a:tc>
                  <a:txBody>
                    <a:bodyPr/>
                    <a:lstStyle/>
                    <a:p>
                      <a:pPr algn="ctr" fontAlgn="ctr"/>
                      <a:r>
                        <a:rPr lang="fr-FR" sz="700" b="1" i="0" u="none" strike="noStrike">
                          <a:solidFill>
                            <a:srgbClr val="000000"/>
                          </a:solidFill>
                          <a:latin typeface="Calibri"/>
                        </a:rPr>
                        <a:t>Nature CP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fr-FR" sz="700" b="0" i="0" u="none" strike="noStrike">
                          <a:solidFill>
                            <a:srgbClr val="000000"/>
                          </a:solidFill>
                          <a:latin typeface="Calibri"/>
                        </a:rPr>
                        <a:t>Photo Club d'</a:t>
                      </a:r>
                      <a:br>
                        <a:rPr lang="fr-FR" sz="700" b="0" i="0" u="none" strike="noStrike">
                          <a:solidFill>
                            <a:srgbClr val="000000"/>
                          </a:solidFill>
                          <a:latin typeface="Calibri"/>
                        </a:rPr>
                      </a:br>
                      <a:r>
                        <a:rPr lang="fr-FR" sz="700" b="0" i="0" u="none" strike="noStrike">
                          <a:solidFill>
                            <a:srgbClr val="000000"/>
                          </a:solidFill>
                          <a:latin typeface="Calibri"/>
                        </a:rPr>
                        <a:t>Aix-les-Bains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fr-FR" sz="700" b="1" i="0" u="none" strike="noStrike">
                          <a:solidFill>
                            <a:srgbClr val="000000"/>
                          </a:solidFill>
                          <a:latin typeface="Calibri"/>
                        </a:rPr>
                        <a:t>03-janv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fr-FR" sz="700" b="1" i="0" u="none" strike="noStrike">
                          <a:solidFill>
                            <a:srgbClr val="000000"/>
                          </a:solidFill>
                          <a:latin typeface="Calibri"/>
                        </a:rPr>
                        <a:t>23 janvier 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fr-FR" sz="7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BFBFBF"/>
                    </a:solidFill>
                  </a:tcPr>
                </a:tc>
                <a:tc>
                  <a:txBody>
                    <a:bodyPr/>
                    <a:lstStyle/>
                    <a:p>
                      <a:pPr algn="ctr" fontAlgn="ctr"/>
                      <a:r>
                        <a:rPr lang="fr-FR" sz="700" b="0" i="0" u="none" strike="noStrike">
                          <a:solidFill>
                            <a:srgbClr val="000000"/>
                          </a:solidFill>
                          <a:latin typeface="Calibri"/>
                        </a:rPr>
                        <a:t>27/28 février 2016</a:t>
                      </a:r>
                      <a:br>
                        <a:rPr lang="fr-FR" sz="700" b="0" i="0" u="none" strike="noStrike">
                          <a:solidFill>
                            <a:srgbClr val="000000"/>
                          </a:solidFill>
                          <a:latin typeface="Calibri"/>
                        </a:rPr>
                      </a:br>
                      <a:r>
                        <a:rPr lang="fr-FR" sz="500" b="0" i="0" u="none" strike="noStrike">
                          <a:solidFill>
                            <a:srgbClr val="000000"/>
                          </a:solidFill>
                          <a:latin typeface="Calibri"/>
                        </a:rPr>
                        <a:t>Chevigny St Sauveur (21)</a:t>
                      </a:r>
                      <a:endParaRPr lang="fr-FR" sz="7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700" b="0" i="0" u="none" strike="noStrike">
                          <a:solidFill>
                            <a:srgbClr val="000000"/>
                          </a:solidFill>
                          <a:latin typeface="Calibri"/>
                        </a:rPr>
                        <a:t>27/28 février 2016</a:t>
                      </a:r>
                      <a:br>
                        <a:rPr lang="fr-FR" sz="700" b="0" i="0" u="none" strike="noStrike">
                          <a:solidFill>
                            <a:srgbClr val="000000"/>
                          </a:solidFill>
                          <a:latin typeface="Calibri"/>
                        </a:rPr>
                      </a:br>
                      <a:r>
                        <a:rPr lang="fr-FR" sz="500" b="0" i="0" u="none" strike="noStrike">
                          <a:solidFill>
                            <a:srgbClr val="000000"/>
                          </a:solidFill>
                          <a:latin typeface="Calibri"/>
                        </a:rPr>
                        <a:t>Chevigny St Sauveur (21)</a:t>
                      </a:r>
                      <a:endParaRPr lang="fr-FR" sz="7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424728">
                <a:tc>
                  <a:txBody>
                    <a:bodyPr/>
                    <a:lstStyle/>
                    <a:p>
                      <a:pPr algn="ctr" fontAlgn="ctr"/>
                      <a:r>
                        <a:rPr lang="fr-FR" sz="700" b="1" i="0" u="none" strike="noStrike">
                          <a:solidFill>
                            <a:srgbClr val="000000"/>
                          </a:solidFill>
                          <a:latin typeface="Calibri"/>
                        </a:rPr>
                        <a:t>Audiovisuel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fr-FR" sz="700" b="0" i="0" u="none" strike="noStrike">
                          <a:solidFill>
                            <a:srgbClr val="000000"/>
                          </a:solidFill>
                          <a:latin typeface="Calibri"/>
                        </a:rPr>
                        <a:t>Chasseurs d' Images </a:t>
                      </a:r>
                      <a:br>
                        <a:rPr lang="fr-FR" sz="700" b="0" i="0" u="none" strike="noStrike">
                          <a:solidFill>
                            <a:srgbClr val="000000"/>
                          </a:solidFill>
                          <a:latin typeface="Calibri"/>
                        </a:rPr>
                      </a:br>
                      <a:r>
                        <a:rPr lang="fr-FR" sz="700" b="0" i="0" u="none" strike="noStrike">
                          <a:solidFill>
                            <a:srgbClr val="000000"/>
                          </a:solidFill>
                          <a:latin typeface="Calibri"/>
                        </a:rPr>
                        <a:t>Valence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fr-FR" sz="7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fr-FR" sz="7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fr-FR" sz="7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BFBFBF"/>
                    </a:solidFill>
                  </a:tcPr>
                </a:tc>
                <a:tc>
                  <a:txBody>
                    <a:bodyPr/>
                    <a:lstStyle/>
                    <a:p>
                      <a:pPr algn="ctr" fontAlgn="ctr"/>
                      <a:r>
                        <a:rPr lang="fr-FR" sz="700" b="0" i="0" u="none" strike="noStrike">
                          <a:solidFill>
                            <a:srgbClr val="000000"/>
                          </a:solidFill>
                          <a:latin typeface="Calibri"/>
                        </a:rPr>
                        <a:t>08/09/10 avril 2016</a:t>
                      </a:r>
                      <a:br>
                        <a:rPr lang="fr-FR" sz="700" b="0" i="0" u="none" strike="noStrike">
                          <a:solidFill>
                            <a:srgbClr val="000000"/>
                          </a:solidFill>
                          <a:latin typeface="Calibri"/>
                        </a:rPr>
                      </a:br>
                      <a:r>
                        <a:rPr lang="fr-FR" sz="700" b="0" i="0" u="none" strike="noStrike">
                          <a:solidFill>
                            <a:srgbClr val="000000"/>
                          </a:solidFill>
                          <a:latin typeface="Calibri"/>
                        </a:rPr>
                        <a:t>Coulommiers (77)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700" b="0" i="0" u="none" strike="noStrike">
                          <a:solidFill>
                            <a:srgbClr val="000000"/>
                          </a:solidFill>
                          <a:latin typeface="Calibri"/>
                        </a:rPr>
                        <a:t>08/09/10 avril 2016</a:t>
                      </a:r>
                      <a:br>
                        <a:rPr lang="fr-FR" sz="700" b="0" i="0" u="none" strike="noStrike">
                          <a:solidFill>
                            <a:srgbClr val="000000"/>
                          </a:solidFill>
                          <a:latin typeface="Calibri"/>
                        </a:rPr>
                      </a:br>
                      <a:r>
                        <a:rPr lang="fr-FR" sz="700" b="0" i="0" u="none" strike="noStrike">
                          <a:solidFill>
                            <a:srgbClr val="000000"/>
                          </a:solidFill>
                          <a:latin typeface="Calibri"/>
                        </a:rPr>
                        <a:t>Coulommiers (77)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516690">
                <a:tc>
                  <a:txBody>
                    <a:bodyPr/>
                    <a:lstStyle/>
                    <a:p>
                      <a:pPr algn="ctr" fontAlgn="ctr"/>
                      <a:r>
                        <a:rPr lang="fr-FR" sz="700" b="1" i="0" u="none" strike="noStrike">
                          <a:solidFill>
                            <a:srgbClr val="000000"/>
                          </a:solidFill>
                          <a:latin typeface="Calibri"/>
                        </a:rPr>
                        <a:t>Prix d'Auteurs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ctr"/>
                      <a:r>
                        <a:rPr lang="fr-FR" sz="700" b="0" i="0" u="none" strike="noStrike">
                          <a:solidFill>
                            <a:srgbClr val="000000"/>
                          </a:solidFill>
                          <a:latin typeface="Calibri"/>
                        </a:rPr>
                        <a:t>Photo Club d'</a:t>
                      </a:r>
                      <a:br>
                        <a:rPr lang="fr-FR" sz="700" b="0" i="0" u="none" strike="noStrike">
                          <a:solidFill>
                            <a:srgbClr val="000000"/>
                          </a:solidFill>
                          <a:latin typeface="Calibri"/>
                        </a:rPr>
                      </a:br>
                      <a:r>
                        <a:rPr lang="fr-FR" sz="700" b="0" i="0" u="none" strike="noStrike">
                          <a:solidFill>
                            <a:srgbClr val="000000"/>
                          </a:solidFill>
                          <a:latin typeface="Calibri"/>
                        </a:rPr>
                        <a:t>Aix-les-Bains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ctr"/>
                      <a:r>
                        <a:rPr lang="fr-FR" sz="400" b="1" i="0" u="none" strike="noStrike">
                          <a:solidFill>
                            <a:srgbClr val="000000"/>
                          </a:solidFill>
                          <a:latin typeface="Calibri"/>
                        </a:rPr>
                        <a:t>Papier : </a:t>
                      </a:r>
                      <a:br>
                        <a:rPr lang="fr-FR" sz="400" b="1" i="0" u="none" strike="noStrike">
                          <a:solidFill>
                            <a:srgbClr val="000000"/>
                          </a:solidFill>
                          <a:latin typeface="Calibri"/>
                        </a:rPr>
                      </a:br>
                      <a:r>
                        <a:rPr lang="fr-FR" sz="300" b="1" i="0" u="none" strike="noStrike">
                          <a:solidFill>
                            <a:srgbClr val="000000"/>
                          </a:solidFill>
                          <a:latin typeface="Calibri"/>
                        </a:rPr>
                        <a:t>les photos peuvent être amenées le jour du concours, mais inscription sur le site. </a:t>
                      </a:r>
                      <a:r>
                        <a:rPr lang="fr-FR" sz="400" b="1" i="0" u="none" strike="noStrike">
                          <a:solidFill>
                            <a:srgbClr val="000000"/>
                          </a:solidFill>
                          <a:latin typeface="Calibri"/>
                        </a:rPr>
                        <a:t/>
                      </a:r>
                      <a:br>
                        <a:rPr lang="fr-FR" sz="400" b="1" i="0" u="none" strike="noStrike">
                          <a:solidFill>
                            <a:srgbClr val="000000"/>
                          </a:solidFill>
                          <a:latin typeface="Calibri"/>
                        </a:rPr>
                      </a:br>
                      <a:r>
                        <a:rPr lang="fr-FR" sz="400" b="1" i="0" u="none" strike="noStrike">
                          <a:solidFill>
                            <a:srgbClr val="000000"/>
                          </a:solidFill>
                          <a:latin typeface="Calibri"/>
                        </a:rPr>
                        <a:t>IP : </a:t>
                      </a:r>
                      <a:r>
                        <a:rPr lang="fr-FR" sz="300" b="1" i="0" u="none" strike="noStrike">
                          <a:solidFill>
                            <a:srgbClr val="000000"/>
                          </a:solidFill>
                          <a:latin typeface="Calibri"/>
                        </a:rPr>
                        <a:t>envoi commissaire avant le</a:t>
                      </a:r>
                      <a:r>
                        <a:rPr lang="fr-FR" sz="400" b="1" i="0" u="none" strike="noStrike">
                          <a:solidFill>
                            <a:srgbClr val="000000"/>
                          </a:solidFill>
                          <a:latin typeface="Calibri"/>
                        </a:rPr>
                        <a:t> 16 mai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ctr"/>
                      <a:r>
                        <a:rPr lang="fr-FR" sz="700" b="1" i="0" u="none" strike="noStrike">
                          <a:solidFill>
                            <a:srgbClr val="000000"/>
                          </a:solidFill>
                          <a:latin typeface="Calibri"/>
                        </a:rPr>
                        <a:t>28 mai 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ctr"/>
                      <a:r>
                        <a:rPr lang="fr-FR" sz="7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BFBFBF"/>
                    </a:solidFill>
                  </a:tcPr>
                </a:tc>
                <a:tc>
                  <a:txBody>
                    <a:bodyPr/>
                    <a:lstStyle/>
                    <a:p>
                      <a:pPr algn="ctr" fontAlgn="ctr"/>
                      <a:r>
                        <a:rPr lang="fr-FR" sz="7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BFBFBF"/>
                    </a:solidFill>
                  </a:tcPr>
                </a:tc>
                <a:tc>
                  <a:txBody>
                    <a:bodyPr/>
                    <a:lstStyle/>
                    <a:p>
                      <a:pPr algn="ctr" fontAlgn="ctr"/>
                      <a:r>
                        <a:rPr lang="fr-FR" sz="7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BFBFBF"/>
                    </a:solidFill>
                  </a:tcPr>
                </a:tc>
              </a:tr>
              <a:tr h="414628">
                <a:tc>
                  <a:txBody>
                    <a:bodyPr/>
                    <a:lstStyle/>
                    <a:p>
                      <a:pPr algn="ctr" fontAlgn="ctr"/>
                      <a:r>
                        <a:rPr lang="fr-FR" sz="700" b="1" i="0" u="none" strike="noStrike">
                          <a:solidFill>
                            <a:srgbClr val="000000"/>
                          </a:solidFill>
                          <a:latin typeface="Calibri"/>
                        </a:rPr>
                        <a:t>Journée Photo de l'UR11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FR" sz="700" b="0" i="0" u="none" strike="noStrike">
                          <a:solidFill>
                            <a:srgbClr val="000000"/>
                          </a:solidFill>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FR" sz="7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F2DDDC"/>
                    </a:solidFill>
                  </a:tcPr>
                </a:tc>
                <a:tc>
                  <a:txBody>
                    <a:bodyPr/>
                    <a:lstStyle/>
                    <a:p>
                      <a:pPr algn="ctr" fontAlgn="ctr"/>
                      <a:r>
                        <a:rPr lang="fr-FR" sz="700" b="1" i="0" u="none" strike="noStrike">
                          <a:solidFill>
                            <a:srgbClr val="000000"/>
                          </a:solidFill>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FR" sz="7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BFBFBF"/>
                    </a:solidFill>
                  </a:tcPr>
                </a:tc>
                <a:tc>
                  <a:txBody>
                    <a:bodyPr/>
                    <a:lstStyle/>
                    <a:p>
                      <a:pPr algn="ctr" fontAlgn="ctr"/>
                      <a:r>
                        <a:rPr lang="fr-FR" sz="7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BFBFBF"/>
                    </a:solidFill>
                  </a:tcPr>
                </a:tc>
                <a:tc>
                  <a:txBody>
                    <a:bodyPr/>
                    <a:lstStyle/>
                    <a:p>
                      <a:pPr algn="ctr" fontAlgn="ctr"/>
                      <a:r>
                        <a:rPr lang="fr-FR" sz="7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BFBFBF"/>
                    </a:solidFill>
                  </a:tcPr>
                </a:tc>
              </a:tr>
              <a:tr h="414628">
                <a:tc>
                  <a:txBody>
                    <a:bodyPr/>
                    <a:lstStyle/>
                    <a:p>
                      <a:pPr algn="ctr" fontAlgn="ctr"/>
                      <a:r>
                        <a:rPr lang="fr-FR" sz="700" b="1" i="0" u="none" strike="noStrike">
                          <a:solidFill>
                            <a:srgbClr val="000000"/>
                          </a:solidFill>
                          <a:latin typeface="Calibri"/>
                        </a:rPr>
                        <a:t>Prix du livre d'auteur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fr-FR" sz="7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BEEF3"/>
                    </a:solidFill>
                  </a:tcPr>
                </a:tc>
                <a:tc>
                  <a:txBody>
                    <a:bodyPr/>
                    <a:lstStyle/>
                    <a:p>
                      <a:pPr algn="ctr" fontAlgn="ctr"/>
                      <a:r>
                        <a:rPr lang="fr-FR" sz="7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BEEF3"/>
                    </a:solidFill>
                  </a:tcPr>
                </a:tc>
                <a:tc>
                  <a:txBody>
                    <a:bodyPr/>
                    <a:lstStyle/>
                    <a:p>
                      <a:pPr algn="ctr" fontAlgn="ctr"/>
                      <a:r>
                        <a:rPr lang="fr-FR" sz="7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BEEF3"/>
                    </a:solidFill>
                  </a:tcPr>
                </a:tc>
                <a:tc>
                  <a:txBody>
                    <a:bodyPr/>
                    <a:lstStyle/>
                    <a:p>
                      <a:pPr algn="ctr" fontAlgn="ctr"/>
                      <a:r>
                        <a:rPr lang="fr-FR" sz="7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BFBFBF"/>
                    </a:solidFill>
                  </a:tcPr>
                </a:tc>
                <a:tc>
                  <a:txBody>
                    <a:bodyPr/>
                    <a:lstStyle/>
                    <a:p>
                      <a:pPr algn="ctr" fontAlgn="ctr"/>
                      <a:r>
                        <a:rPr lang="fr-FR" sz="700" b="0" i="0" u="none" strike="noStrike">
                          <a:solidFill>
                            <a:srgbClr val="000000"/>
                          </a:solidFill>
                          <a:latin typeface="Calibri"/>
                        </a:rPr>
                        <a:t>02 avril 2016</a:t>
                      </a:r>
                      <a:br>
                        <a:rPr lang="fr-FR" sz="700" b="0" i="0" u="none" strike="noStrike">
                          <a:solidFill>
                            <a:srgbClr val="000000"/>
                          </a:solidFill>
                          <a:latin typeface="Calibri"/>
                        </a:rPr>
                      </a:br>
                      <a:r>
                        <a:rPr lang="fr-FR" sz="800" b="1" i="0" u="none" strike="noStrike">
                          <a:solidFill>
                            <a:srgbClr val="0070C0"/>
                          </a:solidFill>
                          <a:latin typeface="Calibri"/>
                        </a:rPr>
                        <a:t>Cognin (73)</a:t>
                      </a:r>
                      <a:endParaRPr lang="fr-FR" sz="7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7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BFBFBF"/>
                    </a:solidFill>
                  </a:tcPr>
                </a:tc>
              </a:tr>
            </a:tbl>
          </a:graphicData>
        </a:graphic>
      </p:graphicFrame>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36912"/>
            <a:ext cx="8445624" cy="1143000"/>
          </a:xfrm>
        </p:spPr>
        <p:txBody>
          <a:bodyPr>
            <a:normAutofit fontScale="90000"/>
          </a:bodyPr>
          <a:lstStyle/>
          <a:p>
            <a:r>
              <a:rPr lang="fr-FR" dirty="0" smtClean="0"/>
              <a:t>Questions ?</a:t>
            </a:r>
            <a:br>
              <a:rPr lang="fr-FR" dirty="0" smtClean="0"/>
            </a:br>
            <a:r>
              <a:rPr lang="fr-FR" sz="2700" dirty="0" smtClean="0"/>
              <a:t>(Aucune à ce jour)</a:t>
            </a:r>
            <a:r>
              <a:rPr lang="fr-FR" dirty="0" smtClean="0"/>
              <a:t/>
            </a:r>
            <a:br>
              <a:rPr lang="fr-FR" dirty="0" smtClean="0"/>
            </a:br>
            <a:endParaRPr lang="fr-FR" dirty="0"/>
          </a:p>
        </p:txBody>
      </p:sp>
      <p:sp>
        <p:nvSpPr>
          <p:cNvPr id="4" name="Rectangle 3"/>
          <p:cNvSpPr/>
          <p:nvPr/>
        </p:nvSpPr>
        <p:spPr>
          <a:xfrm>
            <a:off x="251520" y="1124744"/>
            <a:ext cx="864096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36912"/>
            <a:ext cx="8445624" cy="648072"/>
          </a:xfrm>
        </p:spPr>
        <p:txBody>
          <a:bodyPr>
            <a:normAutofit fontScale="90000"/>
          </a:bodyPr>
          <a:lstStyle/>
          <a:p>
            <a:r>
              <a:rPr lang="fr-FR" dirty="0" smtClean="0"/>
              <a:t>Remise des prix</a:t>
            </a:r>
            <a:br>
              <a:rPr lang="fr-FR" dirty="0" smtClean="0"/>
            </a:br>
            <a:endParaRPr lang="fr-FR" dirty="0"/>
          </a:p>
        </p:txBody>
      </p:sp>
      <p:sp>
        <p:nvSpPr>
          <p:cNvPr id="4" name="Rectangle 3"/>
          <p:cNvSpPr/>
          <p:nvPr/>
        </p:nvSpPr>
        <p:spPr>
          <a:xfrm>
            <a:off x="251520" y="1124744"/>
            <a:ext cx="864096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36912"/>
            <a:ext cx="8445624" cy="1143000"/>
          </a:xfrm>
        </p:spPr>
        <p:txBody>
          <a:bodyPr>
            <a:normAutofit fontScale="90000"/>
          </a:bodyPr>
          <a:lstStyle/>
          <a:p>
            <a:r>
              <a:rPr lang="fr-FR" dirty="0" smtClean="0"/>
              <a:t>Présentation des logiciels </a:t>
            </a:r>
            <a:br>
              <a:rPr lang="fr-FR" dirty="0" smtClean="0"/>
            </a:br>
            <a:r>
              <a:rPr lang="fr-FR" dirty="0" err="1" smtClean="0"/>
              <a:t>PhotoDirector</a:t>
            </a:r>
            <a:r>
              <a:rPr lang="fr-FR" dirty="0" smtClean="0"/>
              <a:t> et </a:t>
            </a:r>
            <a:r>
              <a:rPr lang="fr-FR" dirty="0" err="1" smtClean="0"/>
              <a:t>PowerDirector</a:t>
            </a:r>
            <a:r>
              <a:rPr lang="fr-FR" dirty="0" smtClean="0"/>
              <a:t/>
            </a:r>
            <a:br>
              <a:rPr lang="fr-FR" dirty="0" smtClean="0"/>
            </a:br>
            <a:r>
              <a:rPr lang="fr-FR" sz="2400" dirty="0" smtClean="0"/>
              <a:t>par la société PA Pro</a:t>
            </a:r>
            <a:r>
              <a:rPr lang="fr-FR" dirty="0" smtClean="0"/>
              <a:t/>
            </a:r>
            <a:br>
              <a:rPr lang="fr-FR" dirty="0" smtClean="0"/>
            </a:br>
            <a:endParaRPr lang="fr-FR" dirty="0"/>
          </a:p>
        </p:txBody>
      </p:sp>
      <p:sp>
        <p:nvSpPr>
          <p:cNvPr id="4" name="Rectangle 3"/>
          <p:cNvSpPr/>
          <p:nvPr/>
        </p:nvSpPr>
        <p:spPr>
          <a:xfrm>
            <a:off x="251520" y="1124744"/>
            <a:ext cx="864096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Régional papier Noir et Blanc</a:t>
            </a:r>
            <a:endParaRPr lang="fr-FR" dirty="0"/>
          </a:p>
        </p:txBody>
      </p:sp>
      <p:sp>
        <p:nvSpPr>
          <p:cNvPr id="3" name="Sous-titre 2"/>
          <p:cNvSpPr>
            <a:spLocks noGrp="1"/>
          </p:cNvSpPr>
          <p:nvPr>
            <p:ph idx="1"/>
          </p:nvPr>
        </p:nvSpPr>
        <p:spPr/>
        <p:txBody>
          <a:bodyPr/>
          <a:lstStyle/>
          <a:p>
            <a:pPr algn="ctr">
              <a:buNone/>
            </a:pPr>
            <a:r>
              <a:rPr lang="fr-FR" dirty="0" smtClean="0">
                <a:solidFill>
                  <a:schemeClr val="tx1"/>
                </a:solidFill>
              </a:rPr>
              <a:t>MORESTEL</a:t>
            </a:r>
          </a:p>
          <a:p>
            <a:pPr algn="ctr">
              <a:buNone/>
            </a:pPr>
            <a:r>
              <a:rPr lang="fr-FR" dirty="0" smtClean="0">
                <a:solidFill>
                  <a:schemeClr val="tx1"/>
                </a:solidFill>
              </a:rPr>
              <a:t>28 Février 2015</a:t>
            </a:r>
          </a:p>
          <a:p>
            <a:pPr>
              <a:buNone/>
            </a:pPr>
            <a:r>
              <a:rPr lang="fr-FR" dirty="0" smtClean="0">
                <a:solidFill>
                  <a:schemeClr val="tx1"/>
                </a:solidFill>
              </a:rPr>
              <a:t>Juges :</a:t>
            </a:r>
          </a:p>
          <a:p>
            <a:pPr lvl="1"/>
            <a:r>
              <a:rPr lang="fr-FR" dirty="0" smtClean="0">
                <a:solidFill>
                  <a:schemeClr val="tx1"/>
                </a:solidFill>
              </a:rPr>
              <a:t>Angelo Di Mango, </a:t>
            </a:r>
          </a:p>
          <a:p>
            <a:pPr lvl="1"/>
            <a:r>
              <a:rPr lang="fr-FR" dirty="0" smtClean="0">
                <a:solidFill>
                  <a:schemeClr val="tx1"/>
                </a:solidFill>
              </a:rPr>
              <a:t>Ann David, </a:t>
            </a:r>
          </a:p>
          <a:p>
            <a:pPr lvl="1"/>
            <a:r>
              <a:rPr lang="fr-FR" dirty="0" smtClean="0">
                <a:solidFill>
                  <a:schemeClr val="tx1"/>
                </a:solidFill>
              </a:rPr>
              <a:t>Claude </a:t>
            </a:r>
            <a:r>
              <a:rPr lang="fr-FR" dirty="0" err="1" smtClean="0">
                <a:solidFill>
                  <a:schemeClr val="tx1"/>
                </a:solidFill>
              </a:rPr>
              <a:t>Thieffine</a:t>
            </a:r>
            <a:endParaRPr lang="fr-FR" dirty="0">
              <a:solidFill>
                <a:schemeClr val="tx1"/>
              </a:solidFill>
            </a:endParaRPr>
          </a:p>
        </p:txBody>
      </p:sp>
    </p:spTree>
    <p:extLst>
      <p:ext uri="{BB962C8B-B14F-4D97-AF65-F5344CB8AC3E}">
        <p14:creationId xmlns="" xmlns:p14="http://schemas.microsoft.com/office/powerpoint/2010/main" val="3350547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332656"/>
            <a:ext cx="8640960" cy="646331"/>
          </a:xfrm>
          <a:prstGeom prst="rect">
            <a:avLst/>
          </a:prstGeom>
          <a:noFill/>
        </p:spPr>
        <p:txBody>
          <a:bodyPr wrap="square" rtlCol="0">
            <a:spAutoFit/>
          </a:bodyPr>
          <a:lstStyle/>
          <a:p>
            <a:pPr algn="ctr"/>
            <a:r>
              <a:rPr lang="fr-FR" sz="3600" dirty="0" smtClean="0"/>
              <a:t>Meilleur Auteur : Michel KLEIN</a:t>
            </a:r>
            <a:endParaRPr lang="fr-FR" sz="3600" dirty="0"/>
          </a:p>
        </p:txBody>
      </p:sp>
      <p:pic>
        <p:nvPicPr>
          <p:cNvPr id="3" name="Image 2"/>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538123" y="978987"/>
            <a:ext cx="7488832" cy="4992555"/>
          </a:xfrm>
          <a:prstGeom prst="rect">
            <a:avLst/>
          </a:prstGeom>
        </p:spPr>
      </p:pic>
      <p:sp>
        <p:nvSpPr>
          <p:cNvPr id="4" name="ZoneTexte 3"/>
          <p:cNvSpPr txBox="1"/>
          <p:nvPr/>
        </p:nvSpPr>
        <p:spPr>
          <a:xfrm>
            <a:off x="827584" y="6165304"/>
            <a:ext cx="7128792" cy="369332"/>
          </a:xfrm>
          <a:prstGeom prst="rect">
            <a:avLst/>
          </a:prstGeom>
          <a:noFill/>
        </p:spPr>
        <p:txBody>
          <a:bodyPr wrap="square" rtlCol="0">
            <a:spAutoFit/>
          </a:bodyPr>
          <a:lstStyle/>
          <a:p>
            <a:pPr algn="ctr"/>
            <a:r>
              <a:rPr lang="fr-FR" dirty="0" smtClean="0"/>
              <a:t>Meilleure image  :  20,18, 17  ‘Men in Black’</a:t>
            </a:r>
            <a:endParaRPr lang="fr-FR" dirty="0"/>
          </a:p>
        </p:txBody>
      </p:sp>
    </p:spTree>
    <p:extLst>
      <p:ext uri="{BB962C8B-B14F-4D97-AF65-F5344CB8AC3E}">
        <p14:creationId xmlns="" xmlns:p14="http://schemas.microsoft.com/office/powerpoint/2010/main" val="1770618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228780" y="260648"/>
            <a:ext cx="3901440" cy="5852160"/>
          </a:xfrm>
          <a:prstGeom prst="rect">
            <a:avLst/>
          </a:prstGeom>
        </p:spPr>
      </p:pic>
      <p:pic>
        <p:nvPicPr>
          <p:cNvPr id="3" name="Image 2"/>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788024" y="260648"/>
            <a:ext cx="3901440" cy="5852160"/>
          </a:xfrm>
          <a:prstGeom prst="rect">
            <a:avLst/>
          </a:prstGeom>
        </p:spPr>
      </p:pic>
      <p:sp>
        <p:nvSpPr>
          <p:cNvPr id="4" name="ZoneTexte 3"/>
          <p:cNvSpPr txBox="1"/>
          <p:nvPr/>
        </p:nvSpPr>
        <p:spPr>
          <a:xfrm>
            <a:off x="228780" y="6237312"/>
            <a:ext cx="3901440" cy="369332"/>
          </a:xfrm>
          <a:prstGeom prst="rect">
            <a:avLst/>
          </a:prstGeom>
          <a:noFill/>
        </p:spPr>
        <p:txBody>
          <a:bodyPr wrap="square" rtlCol="0">
            <a:spAutoFit/>
          </a:bodyPr>
          <a:lstStyle/>
          <a:p>
            <a:pPr algn="ctr"/>
            <a:r>
              <a:rPr lang="fr-FR" dirty="0" smtClean="0"/>
              <a:t>Perdue  : 19, 19, 12</a:t>
            </a:r>
            <a:endParaRPr lang="fr-FR" dirty="0"/>
          </a:p>
        </p:txBody>
      </p:sp>
      <p:sp>
        <p:nvSpPr>
          <p:cNvPr id="5" name="ZoneTexte 4"/>
          <p:cNvSpPr txBox="1"/>
          <p:nvPr/>
        </p:nvSpPr>
        <p:spPr>
          <a:xfrm>
            <a:off x="4788024" y="6237312"/>
            <a:ext cx="3901440" cy="369332"/>
          </a:xfrm>
          <a:prstGeom prst="rect">
            <a:avLst/>
          </a:prstGeom>
          <a:noFill/>
        </p:spPr>
        <p:txBody>
          <a:bodyPr wrap="square" rtlCol="0">
            <a:spAutoFit/>
          </a:bodyPr>
          <a:lstStyle/>
          <a:p>
            <a:pPr algn="ctr"/>
            <a:r>
              <a:rPr lang="fr-FR" dirty="0" smtClean="0"/>
              <a:t>Point de fuite : 15, 17, 14</a:t>
            </a:r>
            <a:endParaRPr lang="fr-FR" dirty="0"/>
          </a:p>
        </p:txBody>
      </p:sp>
    </p:spTree>
    <p:extLst>
      <p:ext uri="{BB962C8B-B14F-4D97-AF65-F5344CB8AC3E}">
        <p14:creationId xmlns="" xmlns:p14="http://schemas.microsoft.com/office/powerpoint/2010/main" val="2050151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3378" y="188640"/>
            <a:ext cx="8568952" cy="646331"/>
          </a:xfrm>
          <a:prstGeom prst="rect">
            <a:avLst/>
          </a:prstGeom>
          <a:noFill/>
        </p:spPr>
        <p:txBody>
          <a:bodyPr wrap="square" rtlCol="0">
            <a:spAutoFit/>
          </a:bodyPr>
          <a:lstStyle/>
          <a:p>
            <a:pPr algn="ctr"/>
            <a:r>
              <a:rPr lang="fr-FR" sz="3600" dirty="0" smtClean="0"/>
              <a:t>2</a:t>
            </a:r>
            <a:r>
              <a:rPr lang="fr-FR" sz="3600" baseline="30000" dirty="0" smtClean="0"/>
              <a:t>ième</a:t>
            </a:r>
            <a:r>
              <a:rPr lang="fr-FR" sz="3600" dirty="0" smtClean="0"/>
              <a:t> Auteur : </a:t>
            </a:r>
            <a:r>
              <a:rPr lang="fr-FR" sz="3600" dirty="0" err="1" smtClean="0"/>
              <a:t>Cibin</a:t>
            </a:r>
            <a:r>
              <a:rPr lang="fr-FR" sz="3600" dirty="0" smtClean="0"/>
              <a:t> </a:t>
            </a:r>
            <a:r>
              <a:rPr lang="fr-FR" sz="3600" dirty="0" err="1" smtClean="0"/>
              <a:t>Jankovic</a:t>
            </a:r>
            <a:endParaRPr lang="fr-FR" sz="3600" dirty="0"/>
          </a:p>
        </p:txBody>
      </p:sp>
      <p:pic>
        <p:nvPicPr>
          <p:cNvPr id="3" name="Image 2"/>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303378" y="1052736"/>
            <a:ext cx="3862184" cy="2574789"/>
          </a:xfrm>
          <a:prstGeom prst="rect">
            <a:avLst/>
          </a:prstGeom>
        </p:spPr>
      </p:pic>
      <p:pic>
        <p:nvPicPr>
          <p:cNvPr id="4" name="Image 3"/>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587854" y="1052737"/>
            <a:ext cx="3862181" cy="2574788"/>
          </a:xfrm>
          <a:prstGeom prst="rect">
            <a:avLst/>
          </a:prstGeom>
        </p:spPr>
      </p:pic>
      <p:sp>
        <p:nvSpPr>
          <p:cNvPr id="5" name="ZoneTexte 4"/>
          <p:cNvSpPr txBox="1"/>
          <p:nvPr/>
        </p:nvSpPr>
        <p:spPr>
          <a:xfrm>
            <a:off x="303378" y="3717032"/>
            <a:ext cx="2911846" cy="369332"/>
          </a:xfrm>
          <a:prstGeom prst="rect">
            <a:avLst/>
          </a:prstGeom>
          <a:noFill/>
        </p:spPr>
        <p:txBody>
          <a:bodyPr wrap="square" rtlCol="0">
            <a:spAutoFit/>
          </a:bodyPr>
          <a:lstStyle/>
          <a:p>
            <a:pPr algn="ctr"/>
            <a:r>
              <a:rPr lang="fr-FR" dirty="0" smtClean="0"/>
              <a:t>Camionnette  : 15, 20, 15</a:t>
            </a:r>
            <a:endParaRPr lang="fr-FR" dirty="0"/>
          </a:p>
        </p:txBody>
      </p:sp>
      <p:sp>
        <p:nvSpPr>
          <p:cNvPr id="6" name="ZoneTexte 5"/>
          <p:cNvSpPr txBox="1"/>
          <p:nvPr/>
        </p:nvSpPr>
        <p:spPr>
          <a:xfrm>
            <a:off x="5220072" y="3717032"/>
            <a:ext cx="3229963" cy="369332"/>
          </a:xfrm>
          <a:prstGeom prst="rect">
            <a:avLst/>
          </a:prstGeom>
          <a:noFill/>
        </p:spPr>
        <p:txBody>
          <a:bodyPr wrap="square" rtlCol="0">
            <a:spAutoFit/>
          </a:bodyPr>
          <a:lstStyle/>
          <a:p>
            <a:pPr algn="ctr"/>
            <a:r>
              <a:rPr lang="fr-FR" dirty="0" smtClean="0"/>
              <a:t>Isolé  : 19, 19, 14</a:t>
            </a:r>
            <a:endParaRPr lang="fr-FR" dirty="0"/>
          </a:p>
        </p:txBody>
      </p:sp>
      <p:pic>
        <p:nvPicPr>
          <p:cNvPr id="7" name="Image 6"/>
          <p:cNvPicPr>
            <a:picLocks noChangeAspect="1"/>
          </p:cNvPicPr>
          <p:nvPr/>
        </p:nvPicPr>
        <p:blipFill>
          <a:blip r:embed="rId4" cstate="screen">
            <a:extLst>
              <a:ext uri="{28A0092B-C50C-407E-A947-70E740481C1C}">
                <a14:useLocalDpi xmlns="" xmlns:a14="http://schemas.microsoft.com/office/drawing/2010/main" val="0"/>
              </a:ext>
            </a:extLst>
          </a:blip>
          <a:stretch>
            <a:fillRect/>
          </a:stretch>
        </p:blipFill>
        <p:spPr>
          <a:xfrm>
            <a:off x="3215224" y="3725249"/>
            <a:ext cx="2388454" cy="2388454"/>
          </a:xfrm>
          <a:prstGeom prst="rect">
            <a:avLst/>
          </a:prstGeom>
        </p:spPr>
      </p:pic>
      <p:sp>
        <p:nvSpPr>
          <p:cNvPr id="8" name="ZoneTexte 7"/>
          <p:cNvSpPr txBox="1"/>
          <p:nvPr/>
        </p:nvSpPr>
        <p:spPr>
          <a:xfrm>
            <a:off x="3215224" y="6237312"/>
            <a:ext cx="2388454" cy="369332"/>
          </a:xfrm>
          <a:prstGeom prst="rect">
            <a:avLst/>
          </a:prstGeom>
          <a:noFill/>
        </p:spPr>
        <p:txBody>
          <a:bodyPr wrap="square" rtlCol="0">
            <a:spAutoFit/>
          </a:bodyPr>
          <a:lstStyle/>
          <a:p>
            <a:r>
              <a:rPr lang="fr-FR" dirty="0" err="1" smtClean="0"/>
              <a:t>Oumuatje</a:t>
            </a:r>
            <a:r>
              <a:rPr lang="fr-FR" dirty="0" smtClean="0"/>
              <a:t> : 15, 15, 18</a:t>
            </a:r>
            <a:endParaRPr lang="fr-FR" dirty="0"/>
          </a:p>
        </p:txBody>
      </p:sp>
    </p:spTree>
    <p:extLst>
      <p:ext uri="{BB962C8B-B14F-4D97-AF65-F5344CB8AC3E}">
        <p14:creationId xmlns="" xmlns:p14="http://schemas.microsoft.com/office/powerpoint/2010/main" val="2113178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0"/>
            <a:ext cx="8568952" cy="646331"/>
          </a:xfrm>
          <a:prstGeom prst="rect">
            <a:avLst/>
          </a:prstGeom>
          <a:noFill/>
        </p:spPr>
        <p:txBody>
          <a:bodyPr wrap="square" rtlCol="0">
            <a:spAutoFit/>
          </a:bodyPr>
          <a:lstStyle/>
          <a:p>
            <a:pPr algn="ctr"/>
            <a:r>
              <a:rPr lang="fr-FR" sz="3600" dirty="0" smtClean="0"/>
              <a:t>3</a:t>
            </a:r>
            <a:r>
              <a:rPr lang="fr-FR" sz="3600" baseline="30000" dirty="0" smtClean="0"/>
              <a:t>ième</a:t>
            </a:r>
            <a:r>
              <a:rPr lang="fr-FR" sz="3600" dirty="0" smtClean="0"/>
              <a:t> Auteur  : Jacques </a:t>
            </a:r>
            <a:r>
              <a:rPr lang="fr-FR" sz="3600" dirty="0" err="1" smtClean="0"/>
              <a:t>Vanneuville</a:t>
            </a:r>
            <a:endParaRPr lang="fr-FR" sz="3600" dirty="0"/>
          </a:p>
        </p:txBody>
      </p:sp>
      <p:pic>
        <p:nvPicPr>
          <p:cNvPr id="3" name="Image 2"/>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251520" y="762593"/>
            <a:ext cx="3600400" cy="2914074"/>
          </a:xfrm>
          <a:prstGeom prst="rect">
            <a:avLst/>
          </a:prstGeom>
        </p:spPr>
      </p:pic>
      <p:pic>
        <p:nvPicPr>
          <p:cNvPr id="4" name="Image 3"/>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3851920" y="778064"/>
            <a:ext cx="2507724" cy="2883132"/>
          </a:xfrm>
          <a:prstGeom prst="rect">
            <a:avLst/>
          </a:prstGeom>
        </p:spPr>
      </p:pic>
      <p:pic>
        <p:nvPicPr>
          <p:cNvPr id="5" name="Image 4"/>
          <p:cNvPicPr>
            <a:picLocks noChangeAspect="1"/>
          </p:cNvPicPr>
          <p:nvPr/>
        </p:nvPicPr>
        <p:blipFill>
          <a:blip r:embed="rId4" cstate="screen">
            <a:extLst>
              <a:ext uri="{28A0092B-C50C-407E-A947-70E740481C1C}">
                <a14:useLocalDpi xmlns="" xmlns:a14="http://schemas.microsoft.com/office/drawing/2010/main" val="0"/>
              </a:ext>
            </a:extLst>
          </a:blip>
          <a:stretch>
            <a:fillRect/>
          </a:stretch>
        </p:blipFill>
        <p:spPr>
          <a:xfrm>
            <a:off x="6627620" y="731013"/>
            <a:ext cx="2144803" cy="2945653"/>
          </a:xfrm>
          <a:prstGeom prst="rect">
            <a:avLst/>
          </a:prstGeom>
        </p:spPr>
      </p:pic>
      <p:sp>
        <p:nvSpPr>
          <p:cNvPr id="6" name="ZoneTexte 5"/>
          <p:cNvSpPr txBox="1"/>
          <p:nvPr/>
        </p:nvSpPr>
        <p:spPr>
          <a:xfrm>
            <a:off x="395536" y="3661196"/>
            <a:ext cx="3312368" cy="369332"/>
          </a:xfrm>
          <a:prstGeom prst="rect">
            <a:avLst/>
          </a:prstGeom>
          <a:noFill/>
        </p:spPr>
        <p:txBody>
          <a:bodyPr wrap="square" rtlCol="0">
            <a:spAutoFit/>
          </a:bodyPr>
          <a:lstStyle/>
          <a:p>
            <a:r>
              <a:rPr lang="fr-FR" dirty="0" smtClean="0"/>
              <a:t>Canoé 8752 : 16, 17, 19</a:t>
            </a:r>
            <a:endParaRPr lang="fr-FR" dirty="0"/>
          </a:p>
        </p:txBody>
      </p:sp>
      <p:sp>
        <p:nvSpPr>
          <p:cNvPr id="7" name="ZoneTexte 6"/>
          <p:cNvSpPr txBox="1"/>
          <p:nvPr/>
        </p:nvSpPr>
        <p:spPr>
          <a:xfrm>
            <a:off x="3851920" y="3661196"/>
            <a:ext cx="2507724" cy="369332"/>
          </a:xfrm>
          <a:prstGeom prst="rect">
            <a:avLst/>
          </a:prstGeom>
          <a:noFill/>
        </p:spPr>
        <p:txBody>
          <a:bodyPr wrap="square" rtlCol="0">
            <a:spAutoFit/>
          </a:bodyPr>
          <a:lstStyle/>
          <a:p>
            <a:r>
              <a:rPr lang="fr-FR" dirty="0" smtClean="0"/>
              <a:t>Fanny double : 12, 16 20</a:t>
            </a:r>
            <a:endParaRPr lang="fr-FR" dirty="0"/>
          </a:p>
        </p:txBody>
      </p:sp>
      <p:sp>
        <p:nvSpPr>
          <p:cNvPr id="9" name="ZoneTexte 8"/>
          <p:cNvSpPr txBox="1"/>
          <p:nvPr/>
        </p:nvSpPr>
        <p:spPr>
          <a:xfrm>
            <a:off x="6516216" y="3676667"/>
            <a:ext cx="2304256" cy="369332"/>
          </a:xfrm>
          <a:prstGeom prst="rect">
            <a:avLst/>
          </a:prstGeom>
          <a:noFill/>
        </p:spPr>
        <p:txBody>
          <a:bodyPr wrap="square" rtlCol="0">
            <a:spAutoFit/>
          </a:bodyPr>
          <a:lstStyle/>
          <a:p>
            <a:r>
              <a:rPr lang="fr-FR" dirty="0" smtClean="0"/>
              <a:t>Old Mamy : 15, 16, 14</a:t>
            </a:r>
            <a:endParaRPr lang="fr-FR" dirty="0"/>
          </a:p>
        </p:txBody>
      </p:sp>
      <p:sp>
        <p:nvSpPr>
          <p:cNvPr id="10" name="ZoneTexte 9"/>
          <p:cNvSpPr txBox="1"/>
          <p:nvPr/>
        </p:nvSpPr>
        <p:spPr>
          <a:xfrm>
            <a:off x="395228" y="4869160"/>
            <a:ext cx="8376887" cy="646331"/>
          </a:xfrm>
          <a:prstGeom prst="rect">
            <a:avLst/>
          </a:prstGeom>
          <a:noFill/>
        </p:spPr>
        <p:txBody>
          <a:bodyPr wrap="square" rtlCol="0">
            <a:spAutoFit/>
          </a:bodyPr>
          <a:lstStyle/>
          <a:p>
            <a:pPr algn="ctr"/>
            <a:r>
              <a:rPr lang="fr-FR" sz="3600" dirty="0" smtClean="0"/>
              <a:t>2</a:t>
            </a:r>
            <a:r>
              <a:rPr lang="fr-FR" sz="3600" baseline="30000" dirty="0" smtClean="0"/>
              <a:t>ième</a:t>
            </a:r>
            <a:r>
              <a:rPr lang="fr-FR" sz="3600" dirty="0" smtClean="0"/>
              <a:t> et 3</a:t>
            </a:r>
            <a:r>
              <a:rPr lang="fr-FR" sz="3600" baseline="30000" dirty="0" smtClean="0"/>
              <a:t>ième</a:t>
            </a:r>
            <a:r>
              <a:rPr lang="fr-FR" sz="3600" dirty="0" smtClean="0"/>
              <a:t> Photo</a:t>
            </a:r>
            <a:endParaRPr lang="fr-FR" sz="3600" dirty="0"/>
          </a:p>
        </p:txBody>
      </p:sp>
      <p:sp>
        <p:nvSpPr>
          <p:cNvPr id="11" name="ZoneTexte 10"/>
          <p:cNvSpPr txBox="1"/>
          <p:nvPr/>
        </p:nvSpPr>
        <p:spPr>
          <a:xfrm>
            <a:off x="251520" y="5661248"/>
            <a:ext cx="4176464" cy="369332"/>
          </a:xfrm>
          <a:prstGeom prst="rect">
            <a:avLst/>
          </a:prstGeom>
          <a:noFill/>
        </p:spPr>
        <p:txBody>
          <a:bodyPr wrap="square" rtlCol="0">
            <a:spAutoFit/>
          </a:bodyPr>
          <a:lstStyle/>
          <a:p>
            <a:pPr algn="ctr"/>
            <a:r>
              <a:rPr lang="fr-FR" dirty="0" smtClean="0"/>
              <a:t>Bernadette </a:t>
            </a:r>
            <a:r>
              <a:rPr lang="fr-FR" dirty="0" err="1" smtClean="0"/>
              <a:t>Bugnet-gattiglio</a:t>
            </a:r>
            <a:endParaRPr lang="fr-FR" dirty="0"/>
          </a:p>
        </p:txBody>
      </p:sp>
      <p:sp>
        <p:nvSpPr>
          <p:cNvPr id="12" name="ZoneTexte 11"/>
          <p:cNvSpPr txBox="1"/>
          <p:nvPr/>
        </p:nvSpPr>
        <p:spPr>
          <a:xfrm>
            <a:off x="4932040" y="5661248"/>
            <a:ext cx="3744416" cy="369332"/>
          </a:xfrm>
          <a:prstGeom prst="rect">
            <a:avLst/>
          </a:prstGeom>
          <a:noFill/>
        </p:spPr>
        <p:txBody>
          <a:bodyPr wrap="square" rtlCol="0">
            <a:spAutoFit/>
          </a:bodyPr>
          <a:lstStyle/>
          <a:p>
            <a:pPr algn="ctr"/>
            <a:r>
              <a:rPr lang="fr-FR" dirty="0" smtClean="0"/>
              <a:t>Maryvonne </a:t>
            </a:r>
            <a:r>
              <a:rPr lang="fr-FR" dirty="0" err="1" smtClean="0"/>
              <a:t>Silvan</a:t>
            </a:r>
            <a:endParaRPr lang="fr-FR" dirty="0"/>
          </a:p>
        </p:txBody>
      </p:sp>
    </p:spTree>
    <p:extLst>
      <p:ext uri="{BB962C8B-B14F-4D97-AF65-F5344CB8AC3E}">
        <p14:creationId xmlns="" xmlns:p14="http://schemas.microsoft.com/office/powerpoint/2010/main" val="696547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4716016" y="353277"/>
            <a:ext cx="4176464" cy="5568619"/>
          </a:xfrm>
          <a:prstGeom prst="rect">
            <a:avLst/>
          </a:prstGeom>
        </p:spPr>
      </p:pic>
      <p:sp>
        <p:nvSpPr>
          <p:cNvPr id="3" name="ZoneTexte 2"/>
          <p:cNvSpPr txBox="1"/>
          <p:nvPr/>
        </p:nvSpPr>
        <p:spPr>
          <a:xfrm>
            <a:off x="4716016" y="6093296"/>
            <a:ext cx="4083918" cy="369332"/>
          </a:xfrm>
          <a:prstGeom prst="rect">
            <a:avLst/>
          </a:prstGeom>
          <a:noFill/>
        </p:spPr>
        <p:txBody>
          <a:bodyPr wrap="square" rtlCol="0">
            <a:spAutoFit/>
          </a:bodyPr>
          <a:lstStyle/>
          <a:p>
            <a:r>
              <a:rPr lang="fr-FR" dirty="0" smtClean="0"/>
              <a:t>Tresse : 17, 20 15</a:t>
            </a:r>
            <a:endParaRPr lang="fr-FR" dirty="0"/>
          </a:p>
        </p:txBody>
      </p:sp>
      <p:pic>
        <p:nvPicPr>
          <p:cNvPr id="4" name="Image 3"/>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251520" y="353277"/>
            <a:ext cx="3672408" cy="5508612"/>
          </a:xfrm>
          <a:prstGeom prst="rect">
            <a:avLst/>
          </a:prstGeom>
        </p:spPr>
      </p:pic>
      <p:sp>
        <p:nvSpPr>
          <p:cNvPr id="5" name="ZoneTexte 4"/>
          <p:cNvSpPr txBox="1"/>
          <p:nvPr/>
        </p:nvSpPr>
        <p:spPr>
          <a:xfrm>
            <a:off x="251520" y="6093296"/>
            <a:ext cx="3672408" cy="369332"/>
          </a:xfrm>
          <a:prstGeom prst="rect">
            <a:avLst/>
          </a:prstGeom>
          <a:noFill/>
        </p:spPr>
        <p:txBody>
          <a:bodyPr wrap="square" rtlCol="0">
            <a:spAutoFit/>
          </a:bodyPr>
          <a:lstStyle/>
          <a:p>
            <a:r>
              <a:rPr lang="fr-FR" dirty="0" smtClean="0"/>
              <a:t>Ange : 20, 16, 19</a:t>
            </a:r>
            <a:endParaRPr lang="fr-FR" dirty="0"/>
          </a:p>
        </p:txBody>
      </p:sp>
    </p:spTree>
    <p:extLst>
      <p:ext uri="{BB962C8B-B14F-4D97-AF65-F5344CB8AC3E}">
        <p14:creationId xmlns="" xmlns:p14="http://schemas.microsoft.com/office/powerpoint/2010/main" val="2917687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544" y="3140968"/>
            <a:ext cx="8280920" cy="646331"/>
          </a:xfrm>
          <a:prstGeom prst="rect">
            <a:avLst/>
          </a:prstGeom>
          <a:noFill/>
        </p:spPr>
        <p:txBody>
          <a:bodyPr wrap="square" rtlCol="0">
            <a:spAutoFit/>
          </a:bodyPr>
          <a:lstStyle/>
          <a:p>
            <a:pPr algn="ctr"/>
            <a:r>
              <a:rPr lang="fr-FR" dirty="0" smtClean="0"/>
              <a:t>Le Président demande une minute de silence en hommage aux victimes des </a:t>
            </a:r>
            <a:r>
              <a:rPr lang="fr-FR" dirty="0" err="1" smtClean="0"/>
              <a:t>attentasts</a:t>
            </a:r>
            <a:r>
              <a:rPr lang="fr-FR" dirty="0" smtClean="0"/>
              <a:t> du 13 novembre à Paris et Saint Denis</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43608" y="260648"/>
            <a:ext cx="7272808" cy="1200329"/>
          </a:xfrm>
          <a:prstGeom prst="rect">
            <a:avLst/>
          </a:prstGeom>
          <a:noFill/>
        </p:spPr>
        <p:txBody>
          <a:bodyPr wrap="square" rtlCol="0">
            <a:spAutoFit/>
          </a:bodyPr>
          <a:lstStyle/>
          <a:p>
            <a:pPr algn="ctr"/>
            <a:r>
              <a:rPr lang="fr-FR" sz="2400" dirty="0" smtClean="0"/>
              <a:t>CONCOURS National 2 à PERPIGNAN Congrès FPF</a:t>
            </a:r>
          </a:p>
          <a:p>
            <a:pPr algn="ctr"/>
            <a:r>
              <a:rPr lang="fr-FR" sz="2400" dirty="0" smtClean="0"/>
              <a:t>Résultats du 15 Mai 2015</a:t>
            </a:r>
          </a:p>
          <a:p>
            <a:pPr algn="ctr"/>
            <a:r>
              <a:rPr lang="fr-FR" sz="2400" dirty="0" smtClean="0"/>
              <a:t>Classement photos ( et dans Florilège) sur 1066</a:t>
            </a:r>
            <a:endParaRPr lang="fr-FR" sz="2400" dirty="0"/>
          </a:p>
        </p:txBody>
      </p:sp>
      <p:graphicFrame>
        <p:nvGraphicFramePr>
          <p:cNvPr id="3" name="Tableau 2"/>
          <p:cNvGraphicFramePr>
            <a:graphicFrameLocks noGrp="1"/>
          </p:cNvGraphicFramePr>
          <p:nvPr>
            <p:extLst>
              <p:ext uri="{D42A27DB-BD31-4B8C-83A1-F6EECF244321}">
                <p14:modId xmlns="" xmlns:p14="http://schemas.microsoft.com/office/powerpoint/2010/main" val="3768732088"/>
              </p:ext>
            </p:extLst>
          </p:nvPr>
        </p:nvGraphicFramePr>
        <p:xfrm>
          <a:off x="683570" y="1575532"/>
          <a:ext cx="8064896" cy="4528021"/>
        </p:xfrm>
        <a:graphic>
          <a:graphicData uri="http://schemas.openxmlformats.org/drawingml/2006/table">
            <a:tbl>
              <a:tblPr/>
              <a:tblGrid>
                <a:gridCol w="1152128"/>
                <a:gridCol w="1152128"/>
                <a:gridCol w="1152128"/>
                <a:gridCol w="1152128"/>
                <a:gridCol w="1152128"/>
                <a:gridCol w="1152128"/>
                <a:gridCol w="1152128"/>
              </a:tblGrid>
              <a:tr h="220779">
                <a:tc>
                  <a:txBody>
                    <a:bodyPr/>
                    <a:lstStyle/>
                    <a:p>
                      <a:r>
                        <a:rPr lang="fr-FR" sz="1100" dirty="0"/>
                        <a:t>UR</a:t>
                      </a:r>
                    </a:p>
                  </a:txBody>
                  <a:tcPr marL="55195" marR="55195" marT="27597" marB="27597" anchor="ctr">
                    <a:lnL>
                      <a:noFill/>
                    </a:lnL>
                    <a:lnR>
                      <a:noFill/>
                    </a:lnR>
                    <a:lnT>
                      <a:noFill/>
                    </a:lnT>
                    <a:lnB>
                      <a:noFill/>
                    </a:lnB>
                  </a:tcPr>
                </a:tc>
                <a:tc>
                  <a:txBody>
                    <a:bodyPr/>
                    <a:lstStyle/>
                    <a:p>
                      <a:r>
                        <a:rPr lang="fr-FR" sz="1100"/>
                        <a:t>Club</a:t>
                      </a:r>
                    </a:p>
                  </a:txBody>
                  <a:tcPr marL="55195" marR="55195" marT="27597" marB="27597" anchor="ctr">
                    <a:lnL>
                      <a:noFill/>
                    </a:lnL>
                    <a:lnR>
                      <a:noFill/>
                    </a:lnR>
                    <a:lnT>
                      <a:noFill/>
                    </a:lnT>
                    <a:lnB>
                      <a:noFill/>
                    </a:lnB>
                  </a:tcPr>
                </a:tc>
                <a:tc>
                  <a:txBody>
                    <a:bodyPr/>
                    <a:lstStyle/>
                    <a:p>
                      <a:r>
                        <a:rPr lang="fr-FR" sz="1100"/>
                        <a:t>Adherent</a:t>
                      </a:r>
                    </a:p>
                  </a:txBody>
                  <a:tcPr marL="55195" marR="55195" marT="27597" marB="27597" anchor="ctr">
                    <a:lnL>
                      <a:noFill/>
                    </a:lnL>
                    <a:lnR>
                      <a:noFill/>
                    </a:lnR>
                    <a:lnT>
                      <a:noFill/>
                    </a:lnT>
                    <a:lnB>
                      <a:noFill/>
                    </a:lnB>
                  </a:tcPr>
                </a:tc>
                <a:tc>
                  <a:txBody>
                    <a:bodyPr/>
                    <a:lstStyle/>
                    <a:p>
                      <a:r>
                        <a:rPr lang="fr-FR" sz="1100"/>
                        <a:t>Titre</a:t>
                      </a:r>
                    </a:p>
                  </a:txBody>
                  <a:tcPr marL="55195" marR="55195" marT="27597" marB="27597" anchor="ctr">
                    <a:lnL>
                      <a:noFill/>
                    </a:lnL>
                    <a:lnR>
                      <a:noFill/>
                    </a:lnR>
                    <a:lnT>
                      <a:noFill/>
                    </a:lnT>
                    <a:lnB>
                      <a:noFill/>
                    </a:lnB>
                  </a:tcPr>
                </a:tc>
                <a:tc>
                  <a:txBody>
                    <a:bodyPr/>
                    <a:lstStyle/>
                    <a:p>
                      <a:r>
                        <a:rPr lang="fr-FR" sz="1100"/>
                        <a:t>Médaille</a:t>
                      </a:r>
                    </a:p>
                  </a:txBody>
                  <a:tcPr marL="55195" marR="55195" marT="27597" marB="27597" anchor="ctr">
                    <a:lnL>
                      <a:noFill/>
                    </a:lnL>
                    <a:lnR>
                      <a:noFill/>
                    </a:lnR>
                    <a:lnT>
                      <a:noFill/>
                    </a:lnT>
                    <a:lnB>
                      <a:noFill/>
                    </a:lnB>
                  </a:tcPr>
                </a:tc>
                <a:tc>
                  <a:txBody>
                    <a:bodyPr/>
                    <a:lstStyle/>
                    <a:p>
                      <a:r>
                        <a:rPr lang="fr-FR" sz="1100"/>
                        <a:t>Total</a:t>
                      </a:r>
                    </a:p>
                  </a:txBody>
                  <a:tcPr marL="55195" marR="55195" marT="27597" marB="27597" anchor="ctr">
                    <a:lnL>
                      <a:noFill/>
                    </a:lnL>
                    <a:lnR>
                      <a:noFill/>
                    </a:lnR>
                    <a:lnT>
                      <a:noFill/>
                    </a:lnT>
                    <a:lnB>
                      <a:noFill/>
                    </a:lnB>
                  </a:tcPr>
                </a:tc>
                <a:tc>
                  <a:txBody>
                    <a:bodyPr/>
                    <a:lstStyle/>
                    <a:p>
                      <a:r>
                        <a:rPr lang="fr-FR" sz="1100"/>
                        <a:t>Place</a:t>
                      </a:r>
                    </a:p>
                  </a:txBody>
                  <a:tcPr marL="55195" marR="55195" marT="27597" marB="27597" anchor="ctr">
                    <a:lnL>
                      <a:noFill/>
                    </a:lnL>
                    <a:lnR>
                      <a:noFill/>
                    </a:lnR>
                    <a:lnT>
                      <a:noFill/>
                    </a:lnT>
                    <a:lnB>
                      <a:noFill/>
                    </a:lnB>
                  </a:tcPr>
                </a:tc>
              </a:tr>
              <a:tr h="551947">
                <a:tc>
                  <a:txBody>
                    <a:bodyPr/>
                    <a:lstStyle/>
                    <a:p>
                      <a:r>
                        <a:rPr lang="fr-FR" sz="1100">
                          <a:hlinkClick r:id="rId2" tooltip="Fanny double 8634&#10;"/>
                        </a:rPr>
                        <a:t>11</a:t>
                      </a:r>
                      <a:endParaRPr lang="fr-FR" sz="1100"/>
                    </a:p>
                  </a:txBody>
                  <a:tcPr marL="55195" marR="55195" marT="27597" marB="27597" anchor="ctr">
                    <a:lnL>
                      <a:noFill/>
                    </a:lnL>
                    <a:lnR>
                      <a:noFill/>
                    </a:lnR>
                    <a:lnT>
                      <a:noFill/>
                    </a:lnT>
                    <a:lnB>
                      <a:noFill/>
                    </a:lnB>
                  </a:tcPr>
                </a:tc>
                <a:tc>
                  <a:txBody>
                    <a:bodyPr/>
                    <a:lstStyle/>
                    <a:p>
                      <a:r>
                        <a:rPr lang="fr-FR" sz="1100">
                          <a:hlinkClick r:id="rId3"/>
                        </a:rPr>
                        <a:t>1403</a:t>
                      </a:r>
                      <a:endParaRPr lang="fr-FR" sz="1100"/>
                    </a:p>
                  </a:txBody>
                  <a:tcPr marL="55195" marR="55195" marT="27597" marB="27597" anchor="ctr">
                    <a:lnL>
                      <a:noFill/>
                    </a:lnL>
                    <a:lnR>
                      <a:noFill/>
                    </a:lnR>
                    <a:lnT>
                      <a:noFill/>
                    </a:lnT>
                    <a:lnB>
                      <a:noFill/>
                    </a:lnB>
                  </a:tcPr>
                </a:tc>
                <a:tc>
                  <a:txBody>
                    <a:bodyPr/>
                    <a:lstStyle/>
                    <a:p>
                      <a:r>
                        <a:rPr lang="fr-FR" sz="1100"/>
                        <a:t>Jacques Vanneuville</a:t>
                      </a:r>
                    </a:p>
                  </a:txBody>
                  <a:tcPr marL="55195" marR="55195" marT="27597" marB="27597" anchor="ctr">
                    <a:lnL>
                      <a:noFill/>
                    </a:lnL>
                    <a:lnR>
                      <a:noFill/>
                    </a:lnR>
                    <a:lnT>
                      <a:noFill/>
                    </a:lnT>
                    <a:lnB>
                      <a:noFill/>
                    </a:lnB>
                  </a:tcPr>
                </a:tc>
                <a:tc>
                  <a:txBody>
                    <a:bodyPr/>
                    <a:lstStyle/>
                    <a:p>
                      <a:r>
                        <a:rPr lang="fr-FR" sz="1100" dirty="0">
                          <a:hlinkClick r:id="rId4"/>
                        </a:rPr>
                        <a:t>Fanny double 8634 </a:t>
                      </a:r>
                      <a:endParaRPr lang="fr-FR" sz="1100" dirty="0"/>
                    </a:p>
                  </a:txBody>
                  <a:tcPr marL="55195" marR="55195" marT="27597" marB="27597" anchor="ctr">
                    <a:lnL>
                      <a:noFill/>
                    </a:lnL>
                    <a:lnR>
                      <a:noFill/>
                    </a:lnR>
                    <a:lnT>
                      <a:noFill/>
                    </a:lnT>
                    <a:lnB>
                      <a:noFill/>
                    </a:lnB>
                  </a:tcPr>
                </a:tc>
                <a:tc>
                  <a:txBody>
                    <a:bodyPr/>
                    <a:lstStyle/>
                    <a:p>
                      <a:endParaRPr lang="fr-FR" sz="1100"/>
                    </a:p>
                  </a:txBody>
                  <a:tcPr marL="55195" marR="55195" marT="27597" marB="27597" anchor="ctr">
                    <a:lnL>
                      <a:noFill/>
                    </a:lnL>
                    <a:lnR>
                      <a:noFill/>
                    </a:lnR>
                    <a:lnT>
                      <a:noFill/>
                    </a:lnT>
                    <a:lnB>
                      <a:noFill/>
                    </a:lnB>
                  </a:tcPr>
                </a:tc>
                <a:tc>
                  <a:txBody>
                    <a:bodyPr/>
                    <a:lstStyle/>
                    <a:p>
                      <a:r>
                        <a:rPr lang="fr-FR" sz="1100"/>
                        <a:t>50</a:t>
                      </a:r>
                    </a:p>
                  </a:txBody>
                  <a:tcPr marL="55195" marR="55195" marT="27597" marB="27597" anchor="ctr">
                    <a:lnL>
                      <a:noFill/>
                    </a:lnL>
                    <a:lnR>
                      <a:noFill/>
                    </a:lnR>
                    <a:lnT>
                      <a:noFill/>
                    </a:lnT>
                    <a:lnB>
                      <a:noFill/>
                    </a:lnB>
                  </a:tcPr>
                </a:tc>
                <a:tc>
                  <a:txBody>
                    <a:bodyPr/>
                    <a:lstStyle/>
                    <a:p>
                      <a:r>
                        <a:rPr lang="fr-FR" sz="1100"/>
                        <a:t>19</a:t>
                      </a:r>
                    </a:p>
                  </a:txBody>
                  <a:tcPr marL="55195" marR="55195" marT="27597" marB="27597" anchor="ctr">
                    <a:lnL>
                      <a:noFill/>
                    </a:lnL>
                    <a:lnR>
                      <a:noFill/>
                    </a:lnR>
                    <a:lnT>
                      <a:noFill/>
                    </a:lnT>
                    <a:lnB>
                      <a:noFill/>
                    </a:lnB>
                  </a:tcPr>
                </a:tc>
              </a:tr>
              <a:tr h="386363">
                <a:tc>
                  <a:txBody>
                    <a:bodyPr/>
                    <a:lstStyle/>
                    <a:p>
                      <a:r>
                        <a:rPr lang="fr-FR" sz="1100">
                          <a:hlinkClick r:id="rId2" tooltip="Perdue&#10;"/>
                        </a:rPr>
                        <a:t>11</a:t>
                      </a:r>
                      <a:endParaRPr lang="fr-FR" sz="1100"/>
                    </a:p>
                  </a:txBody>
                  <a:tcPr marL="55195" marR="55195" marT="27597" marB="27597" anchor="ctr">
                    <a:lnL>
                      <a:noFill/>
                    </a:lnL>
                    <a:lnR>
                      <a:noFill/>
                    </a:lnR>
                    <a:lnT>
                      <a:noFill/>
                    </a:lnT>
                    <a:lnB>
                      <a:noFill/>
                    </a:lnB>
                  </a:tcPr>
                </a:tc>
                <a:tc>
                  <a:txBody>
                    <a:bodyPr/>
                    <a:lstStyle/>
                    <a:p>
                      <a:r>
                        <a:rPr lang="fr-FR" sz="1100">
                          <a:hlinkClick r:id="rId5"/>
                        </a:rPr>
                        <a:t>553</a:t>
                      </a:r>
                      <a:endParaRPr lang="fr-FR" sz="1100"/>
                    </a:p>
                  </a:txBody>
                  <a:tcPr marL="55195" marR="55195" marT="27597" marB="27597" anchor="ctr">
                    <a:lnL>
                      <a:noFill/>
                    </a:lnL>
                    <a:lnR>
                      <a:noFill/>
                    </a:lnR>
                    <a:lnT>
                      <a:noFill/>
                    </a:lnT>
                    <a:lnB>
                      <a:noFill/>
                    </a:lnB>
                  </a:tcPr>
                </a:tc>
                <a:tc>
                  <a:txBody>
                    <a:bodyPr/>
                    <a:lstStyle/>
                    <a:p>
                      <a:r>
                        <a:rPr lang="fr-FR" sz="1100"/>
                        <a:t>Michel Klein</a:t>
                      </a:r>
                    </a:p>
                  </a:txBody>
                  <a:tcPr marL="55195" marR="55195" marT="27597" marB="27597" anchor="ctr">
                    <a:lnL>
                      <a:noFill/>
                    </a:lnL>
                    <a:lnR>
                      <a:noFill/>
                    </a:lnR>
                    <a:lnT>
                      <a:noFill/>
                    </a:lnT>
                    <a:lnB>
                      <a:noFill/>
                    </a:lnB>
                  </a:tcPr>
                </a:tc>
                <a:tc>
                  <a:txBody>
                    <a:bodyPr/>
                    <a:lstStyle/>
                    <a:p>
                      <a:r>
                        <a:rPr lang="fr-FR" sz="1100">
                          <a:hlinkClick r:id="rId6"/>
                        </a:rPr>
                        <a:t>Perdue </a:t>
                      </a:r>
                      <a:endParaRPr lang="fr-FR" sz="1100"/>
                    </a:p>
                  </a:txBody>
                  <a:tcPr marL="55195" marR="55195" marT="27597" marB="27597" anchor="ctr">
                    <a:lnL>
                      <a:noFill/>
                    </a:lnL>
                    <a:lnR>
                      <a:noFill/>
                    </a:lnR>
                    <a:lnT>
                      <a:noFill/>
                    </a:lnT>
                    <a:lnB>
                      <a:noFill/>
                    </a:lnB>
                  </a:tcPr>
                </a:tc>
                <a:tc>
                  <a:txBody>
                    <a:bodyPr/>
                    <a:lstStyle/>
                    <a:p>
                      <a:endParaRPr lang="fr-FR" sz="1100"/>
                    </a:p>
                  </a:txBody>
                  <a:tcPr marL="55195" marR="55195" marT="27597" marB="27597" anchor="ctr">
                    <a:lnL>
                      <a:noFill/>
                    </a:lnL>
                    <a:lnR>
                      <a:noFill/>
                    </a:lnR>
                    <a:lnT>
                      <a:noFill/>
                    </a:lnT>
                    <a:lnB>
                      <a:noFill/>
                    </a:lnB>
                  </a:tcPr>
                </a:tc>
                <a:tc>
                  <a:txBody>
                    <a:bodyPr/>
                    <a:lstStyle/>
                    <a:p>
                      <a:r>
                        <a:rPr lang="fr-FR" sz="1100"/>
                        <a:t>50</a:t>
                      </a:r>
                    </a:p>
                  </a:txBody>
                  <a:tcPr marL="55195" marR="55195" marT="27597" marB="27597" anchor="ctr">
                    <a:lnL>
                      <a:noFill/>
                    </a:lnL>
                    <a:lnR>
                      <a:noFill/>
                    </a:lnR>
                    <a:lnT>
                      <a:noFill/>
                    </a:lnT>
                    <a:lnB>
                      <a:noFill/>
                    </a:lnB>
                  </a:tcPr>
                </a:tc>
                <a:tc>
                  <a:txBody>
                    <a:bodyPr/>
                    <a:lstStyle/>
                    <a:p>
                      <a:r>
                        <a:rPr lang="fr-FR" sz="1100" dirty="0"/>
                        <a:t>19</a:t>
                      </a:r>
                    </a:p>
                  </a:txBody>
                  <a:tcPr marL="55195" marR="55195" marT="27597" marB="27597" anchor="ctr">
                    <a:lnL>
                      <a:noFill/>
                    </a:lnL>
                    <a:lnR>
                      <a:noFill/>
                    </a:lnR>
                    <a:lnT>
                      <a:noFill/>
                    </a:lnT>
                    <a:lnB>
                      <a:noFill/>
                    </a:lnB>
                  </a:tcPr>
                </a:tc>
              </a:tr>
              <a:tr h="386363">
                <a:tc>
                  <a:txBody>
                    <a:bodyPr/>
                    <a:lstStyle/>
                    <a:p>
                      <a:r>
                        <a:rPr lang="fr-FR" sz="1100">
                          <a:hlinkClick r:id="rId2" tooltip="Tresse&#10;"/>
                        </a:rPr>
                        <a:t>11</a:t>
                      </a:r>
                      <a:endParaRPr lang="fr-FR" sz="1100"/>
                    </a:p>
                  </a:txBody>
                  <a:tcPr marL="55195" marR="55195" marT="27597" marB="27597" anchor="ctr">
                    <a:lnL>
                      <a:noFill/>
                    </a:lnL>
                    <a:lnR>
                      <a:noFill/>
                    </a:lnR>
                    <a:lnT>
                      <a:noFill/>
                    </a:lnT>
                    <a:lnB>
                      <a:noFill/>
                    </a:lnB>
                  </a:tcPr>
                </a:tc>
                <a:tc>
                  <a:txBody>
                    <a:bodyPr/>
                    <a:lstStyle/>
                    <a:p>
                      <a:r>
                        <a:rPr lang="fr-FR" sz="1100">
                          <a:hlinkClick r:id="rId7"/>
                        </a:rPr>
                        <a:t>1055</a:t>
                      </a:r>
                      <a:endParaRPr lang="fr-FR" sz="1100"/>
                    </a:p>
                  </a:txBody>
                  <a:tcPr marL="55195" marR="55195" marT="27597" marB="27597" anchor="ctr">
                    <a:lnL>
                      <a:noFill/>
                    </a:lnL>
                    <a:lnR>
                      <a:noFill/>
                    </a:lnR>
                    <a:lnT>
                      <a:noFill/>
                    </a:lnT>
                    <a:lnB>
                      <a:noFill/>
                    </a:lnB>
                  </a:tcPr>
                </a:tc>
                <a:tc>
                  <a:txBody>
                    <a:bodyPr/>
                    <a:lstStyle/>
                    <a:p>
                      <a:r>
                        <a:rPr lang="fr-FR" sz="1100"/>
                        <a:t>Maryvonne Silvan</a:t>
                      </a:r>
                    </a:p>
                  </a:txBody>
                  <a:tcPr marL="55195" marR="55195" marT="27597" marB="27597" anchor="ctr">
                    <a:lnL>
                      <a:noFill/>
                    </a:lnL>
                    <a:lnR>
                      <a:noFill/>
                    </a:lnR>
                    <a:lnT>
                      <a:noFill/>
                    </a:lnT>
                    <a:lnB>
                      <a:noFill/>
                    </a:lnB>
                  </a:tcPr>
                </a:tc>
                <a:tc>
                  <a:txBody>
                    <a:bodyPr/>
                    <a:lstStyle/>
                    <a:p>
                      <a:r>
                        <a:rPr lang="fr-FR" sz="1100">
                          <a:hlinkClick r:id="rId8"/>
                        </a:rPr>
                        <a:t>Tresse </a:t>
                      </a:r>
                      <a:endParaRPr lang="fr-FR" sz="1100"/>
                    </a:p>
                  </a:txBody>
                  <a:tcPr marL="55195" marR="55195" marT="27597" marB="27597" anchor="ctr">
                    <a:lnL>
                      <a:noFill/>
                    </a:lnL>
                    <a:lnR>
                      <a:noFill/>
                    </a:lnR>
                    <a:lnT>
                      <a:noFill/>
                    </a:lnT>
                    <a:lnB>
                      <a:noFill/>
                    </a:lnB>
                  </a:tcPr>
                </a:tc>
                <a:tc>
                  <a:txBody>
                    <a:bodyPr/>
                    <a:lstStyle/>
                    <a:p>
                      <a:endParaRPr lang="fr-FR" sz="1100"/>
                    </a:p>
                  </a:txBody>
                  <a:tcPr marL="55195" marR="55195" marT="27597" marB="27597" anchor="ctr">
                    <a:lnL>
                      <a:noFill/>
                    </a:lnL>
                    <a:lnR>
                      <a:noFill/>
                    </a:lnR>
                    <a:lnT>
                      <a:noFill/>
                    </a:lnT>
                    <a:lnB>
                      <a:noFill/>
                    </a:lnB>
                  </a:tcPr>
                </a:tc>
                <a:tc>
                  <a:txBody>
                    <a:bodyPr/>
                    <a:lstStyle/>
                    <a:p>
                      <a:r>
                        <a:rPr lang="fr-FR" sz="1100"/>
                        <a:t>50</a:t>
                      </a:r>
                    </a:p>
                  </a:txBody>
                  <a:tcPr marL="55195" marR="55195" marT="27597" marB="27597" anchor="ctr">
                    <a:lnL>
                      <a:noFill/>
                    </a:lnL>
                    <a:lnR>
                      <a:noFill/>
                    </a:lnR>
                    <a:lnT>
                      <a:noFill/>
                    </a:lnT>
                    <a:lnB>
                      <a:noFill/>
                    </a:lnB>
                  </a:tcPr>
                </a:tc>
                <a:tc>
                  <a:txBody>
                    <a:bodyPr/>
                    <a:lstStyle/>
                    <a:p>
                      <a:r>
                        <a:rPr lang="fr-FR" sz="1100" dirty="0"/>
                        <a:t>19</a:t>
                      </a:r>
                    </a:p>
                  </a:txBody>
                  <a:tcPr marL="55195" marR="55195" marT="27597" marB="27597" anchor="ctr">
                    <a:lnL>
                      <a:noFill/>
                    </a:lnL>
                    <a:lnR>
                      <a:noFill/>
                    </a:lnR>
                    <a:lnT>
                      <a:noFill/>
                    </a:lnT>
                    <a:lnB>
                      <a:noFill/>
                    </a:lnB>
                  </a:tcPr>
                </a:tc>
              </a:tr>
              <a:tr h="386363">
                <a:tc>
                  <a:txBody>
                    <a:bodyPr/>
                    <a:lstStyle/>
                    <a:p>
                      <a:r>
                        <a:rPr lang="fr-FR" sz="1100">
                          <a:hlinkClick r:id="rId2" tooltip="Oumuatje&#10;"/>
                        </a:rPr>
                        <a:t>11</a:t>
                      </a:r>
                      <a:endParaRPr lang="fr-FR" sz="1100"/>
                    </a:p>
                  </a:txBody>
                  <a:tcPr marL="55195" marR="55195" marT="27597" marB="27597" anchor="ctr">
                    <a:lnL>
                      <a:noFill/>
                    </a:lnL>
                    <a:lnR>
                      <a:noFill/>
                    </a:lnR>
                    <a:lnT>
                      <a:noFill/>
                    </a:lnT>
                    <a:lnB>
                      <a:noFill/>
                    </a:lnB>
                  </a:tcPr>
                </a:tc>
                <a:tc>
                  <a:txBody>
                    <a:bodyPr/>
                    <a:lstStyle/>
                    <a:p>
                      <a:r>
                        <a:rPr lang="fr-FR" sz="1100">
                          <a:hlinkClick r:id="rId5"/>
                        </a:rPr>
                        <a:t>553</a:t>
                      </a:r>
                      <a:endParaRPr lang="fr-FR" sz="1100"/>
                    </a:p>
                  </a:txBody>
                  <a:tcPr marL="55195" marR="55195" marT="27597" marB="27597" anchor="ctr">
                    <a:lnL>
                      <a:noFill/>
                    </a:lnL>
                    <a:lnR>
                      <a:noFill/>
                    </a:lnR>
                    <a:lnT>
                      <a:noFill/>
                    </a:lnT>
                    <a:lnB>
                      <a:noFill/>
                    </a:lnB>
                  </a:tcPr>
                </a:tc>
                <a:tc>
                  <a:txBody>
                    <a:bodyPr/>
                    <a:lstStyle/>
                    <a:p>
                      <a:r>
                        <a:rPr lang="fr-FR" sz="1100"/>
                        <a:t>Cibin Jankovic</a:t>
                      </a:r>
                    </a:p>
                  </a:txBody>
                  <a:tcPr marL="55195" marR="55195" marT="27597" marB="27597" anchor="ctr">
                    <a:lnL>
                      <a:noFill/>
                    </a:lnL>
                    <a:lnR>
                      <a:noFill/>
                    </a:lnR>
                    <a:lnT>
                      <a:noFill/>
                    </a:lnT>
                    <a:lnB>
                      <a:noFill/>
                    </a:lnB>
                  </a:tcPr>
                </a:tc>
                <a:tc>
                  <a:txBody>
                    <a:bodyPr/>
                    <a:lstStyle/>
                    <a:p>
                      <a:r>
                        <a:rPr lang="fr-FR" sz="1100">
                          <a:hlinkClick r:id="rId9"/>
                        </a:rPr>
                        <a:t>Oumuatje </a:t>
                      </a:r>
                      <a:endParaRPr lang="fr-FR" sz="1100"/>
                    </a:p>
                  </a:txBody>
                  <a:tcPr marL="55195" marR="55195" marT="27597" marB="27597" anchor="ctr">
                    <a:lnL>
                      <a:noFill/>
                    </a:lnL>
                    <a:lnR>
                      <a:noFill/>
                    </a:lnR>
                    <a:lnT>
                      <a:noFill/>
                    </a:lnT>
                    <a:lnB>
                      <a:noFill/>
                    </a:lnB>
                  </a:tcPr>
                </a:tc>
                <a:tc>
                  <a:txBody>
                    <a:bodyPr/>
                    <a:lstStyle/>
                    <a:p>
                      <a:endParaRPr lang="fr-FR" sz="1100"/>
                    </a:p>
                  </a:txBody>
                  <a:tcPr marL="55195" marR="55195" marT="27597" marB="27597" anchor="ctr">
                    <a:lnL>
                      <a:noFill/>
                    </a:lnL>
                    <a:lnR>
                      <a:noFill/>
                    </a:lnR>
                    <a:lnT>
                      <a:noFill/>
                    </a:lnT>
                    <a:lnB>
                      <a:noFill/>
                    </a:lnB>
                  </a:tcPr>
                </a:tc>
                <a:tc>
                  <a:txBody>
                    <a:bodyPr/>
                    <a:lstStyle/>
                    <a:p>
                      <a:r>
                        <a:rPr lang="fr-FR" sz="1100"/>
                        <a:t>49</a:t>
                      </a:r>
                    </a:p>
                  </a:txBody>
                  <a:tcPr marL="55195" marR="55195" marT="27597" marB="27597" anchor="ctr">
                    <a:lnL>
                      <a:noFill/>
                    </a:lnL>
                    <a:lnR>
                      <a:noFill/>
                    </a:lnR>
                    <a:lnT>
                      <a:noFill/>
                    </a:lnT>
                    <a:lnB>
                      <a:noFill/>
                    </a:lnB>
                  </a:tcPr>
                </a:tc>
                <a:tc>
                  <a:txBody>
                    <a:bodyPr/>
                    <a:lstStyle/>
                    <a:p>
                      <a:r>
                        <a:rPr lang="fr-FR" sz="1100"/>
                        <a:t>25</a:t>
                      </a:r>
                    </a:p>
                  </a:txBody>
                  <a:tcPr marL="55195" marR="55195" marT="27597" marB="27597" anchor="ctr">
                    <a:lnL>
                      <a:noFill/>
                    </a:lnL>
                    <a:lnR>
                      <a:noFill/>
                    </a:lnR>
                    <a:lnT>
                      <a:noFill/>
                    </a:lnT>
                    <a:lnB>
                      <a:noFill/>
                    </a:lnB>
                  </a:tcPr>
                </a:tc>
              </a:tr>
              <a:tr h="386363">
                <a:tc>
                  <a:txBody>
                    <a:bodyPr/>
                    <a:lstStyle/>
                    <a:p>
                      <a:r>
                        <a:rPr lang="fr-FR" sz="1100">
                          <a:hlinkClick r:id="rId2" tooltip="Men in black&#10;"/>
                        </a:rPr>
                        <a:t>11</a:t>
                      </a:r>
                      <a:endParaRPr lang="fr-FR" sz="1100"/>
                    </a:p>
                  </a:txBody>
                  <a:tcPr marL="55195" marR="55195" marT="27597" marB="27597" anchor="ctr">
                    <a:lnL>
                      <a:noFill/>
                    </a:lnL>
                    <a:lnR>
                      <a:noFill/>
                    </a:lnR>
                    <a:lnT>
                      <a:noFill/>
                    </a:lnT>
                    <a:lnB>
                      <a:noFill/>
                    </a:lnB>
                  </a:tcPr>
                </a:tc>
                <a:tc>
                  <a:txBody>
                    <a:bodyPr/>
                    <a:lstStyle/>
                    <a:p>
                      <a:r>
                        <a:rPr lang="fr-FR" sz="1100">
                          <a:hlinkClick r:id="rId5"/>
                        </a:rPr>
                        <a:t>553</a:t>
                      </a:r>
                      <a:endParaRPr lang="fr-FR" sz="1100"/>
                    </a:p>
                  </a:txBody>
                  <a:tcPr marL="55195" marR="55195" marT="27597" marB="27597" anchor="ctr">
                    <a:lnL>
                      <a:noFill/>
                    </a:lnL>
                    <a:lnR>
                      <a:noFill/>
                    </a:lnR>
                    <a:lnT>
                      <a:noFill/>
                    </a:lnT>
                    <a:lnB>
                      <a:noFill/>
                    </a:lnB>
                  </a:tcPr>
                </a:tc>
                <a:tc>
                  <a:txBody>
                    <a:bodyPr/>
                    <a:lstStyle/>
                    <a:p>
                      <a:r>
                        <a:rPr lang="fr-FR" sz="1100"/>
                        <a:t>Michel Klein</a:t>
                      </a:r>
                    </a:p>
                  </a:txBody>
                  <a:tcPr marL="55195" marR="55195" marT="27597" marB="27597" anchor="ctr">
                    <a:lnL>
                      <a:noFill/>
                    </a:lnL>
                    <a:lnR>
                      <a:noFill/>
                    </a:lnR>
                    <a:lnT>
                      <a:noFill/>
                    </a:lnT>
                    <a:lnB>
                      <a:noFill/>
                    </a:lnB>
                  </a:tcPr>
                </a:tc>
                <a:tc>
                  <a:txBody>
                    <a:bodyPr/>
                    <a:lstStyle/>
                    <a:p>
                      <a:r>
                        <a:rPr lang="fr-FR" sz="1100">
                          <a:hlinkClick r:id="rId10"/>
                        </a:rPr>
                        <a:t>Men in black </a:t>
                      </a:r>
                      <a:endParaRPr lang="fr-FR" sz="1100"/>
                    </a:p>
                  </a:txBody>
                  <a:tcPr marL="55195" marR="55195" marT="27597" marB="27597" anchor="ctr">
                    <a:lnL>
                      <a:noFill/>
                    </a:lnL>
                    <a:lnR>
                      <a:noFill/>
                    </a:lnR>
                    <a:lnT>
                      <a:noFill/>
                    </a:lnT>
                    <a:lnB>
                      <a:noFill/>
                    </a:lnB>
                  </a:tcPr>
                </a:tc>
                <a:tc>
                  <a:txBody>
                    <a:bodyPr/>
                    <a:lstStyle/>
                    <a:p>
                      <a:endParaRPr lang="fr-FR" sz="1100"/>
                    </a:p>
                  </a:txBody>
                  <a:tcPr marL="55195" marR="55195" marT="27597" marB="27597" anchor="ctr">
                    <a:lnL>
                      <a:noFill/>
                    </a:lnL>
                    <a:lnR>
                      <a:noFill/>
                    </a:lnR>
                    <a:lnT>
                      <a:noFill/>
                    </a:lnT>
                    <a:lnB>
                      <a:noFill/>
                    </a:lnB>
                  </a:tcPr>
                </a:tc>
                <a:tc>
                  <a:txBody>
                    <a:bodyPr/>
                    <a:lstStyle/>
                    <a:p>
                      <a:r>
                        <a:rPr lang="fr-FR" sz="1100"/>
                        <a:t>48</a:t>
                      </a:r>
                    </a:p>
                  </a:txBody>
                  <a:tcPr marL="55195" marR="55195" marT="27597" marB="27597" anchor="ctr">
                    <a:lnL>
                      <a:noFill/>
                    </a:lnL>
                    <a:lnR>
                      <a:noFill/>
                    </a:lnR>
                    <a:lnT>
                      <a:noFill/>
                    </a:lnT>
                    <a:lnB>
                      <a:noFill/>
                    </a:lnB>
                  </a:tcPr>
                </a:tc>
                <a:tc>
                  <a:txBody>
                    <a:bodyPr/>
                    <a:lstStyle/>
                    <a:p>
                      <a:r>
                        <a:rPr lang="fr-FR" sz="1100"/>
                        <a:t>43</a:t>
                      </a:r>
                    </a:p>
                  </a:txBody>
                  <a:tcPr marL="55195" marR="55195" marT="27597" marB="27597" anchor="ctr">
                    <a:lnL>
                      <a:noFill/>
                    </a:lnL>
                    <a:lnR>
                      <a:noFill/>
                    </a:lnR>
                    <a:lnT>
                      <a:noFill/>
                    </a:lnT>
                    <a:lnB>
                      <a:noFill/>
                    </a:lnB>
                  </a:tcPr>
                </a:tc>
              </a:tr>
              <a:tr h="551947">
                <a:tc>
                  <a:txBody>
                    <a:bodyPr/>
                    <a:lstStyle/>
                    <a:p>
                      <a:r>
                        <a:rPr lang="fr-FR" sz="1100">
                          <a:hlinkClick r:id="rId2" tooltip="Ange&#10;"/>
                        </a:rPr>
                        <a:t>11</a:t>
                      </a:r>
                      <a:endParaRPr lang="fr-FR" sz="1100"/>
                    </a:p>
                  </a:txBody>
                  <a:tcPr marL="55195" marR="55195" marT="27597" marB="27597" anchor="ctr">
                    <a:lnL>
                      <a:noFill/>
                    </a:lnL>
                    <a:lnR>
                      <a:noFill/>
                    </a:lnR>
                    <a:lnT>
                      <a:noFill/>
                    </a:lnT>
                    <a:lnB>
                      <a:noFill/>
                    </a:lnB>
                  </a:tcPr>
                </a:tc>
                <a:tc>
                  <a:txBody>
                    <a:bodyPr/>
                    <a:lstStyle/>
                    <a:p>
                      <a:r>
                        <a:rPr lang="fr-FR" sz="1100">
                          <a:hlinkClick r:id="rId11"/>
                        </a:rPr>
                        <a:t>1754</a:t>
                      </a:r>
                      <a:endParaRPr lang="fr-FR" sz="1100"/>
                    </a:p>
                  </a:txBody>
                  <a:tcPr marL="55195" marR="55195" marT="27597" marB="27597" anchor="ctr">
                    <a:lnL>
                      <a:noFill/>
                    </a:lnL>
                    <a:lnR>
                      <a:noFill/>
                    </a:lnR>
                    <a:lnT>
                      <a:noFill/>
                    </a:lnT>
                    <a:lnB>
                      <a:noFill/>
                    </a:lnB>
                  </a:tcPr>
                </a:tc>
                <a:tc>
                  <a:txBody>
                    <a:bodyPr/>
                    <a:lstStyle/>
                    <a:p>
                      <a:r>
                        <a:rPr lang="fr-FR" sz="1100"/>
                        <a:t>Bernadette Bugnet-gattiglio</a:t>
                      </a:r>
                    </a:p>
                  </a:txBody>
                  <a:tcPr marL="55195" marR="55195" marT="27597" marB="27597" anchor="ctr">
                    <a:lnL>
                      <a:noFill/>
                    </a:lnL>
                    <a:lnR>
                      <a:noFill/>
                    </a:lnR>
                    <a:lnT>
                      <a:noFill/>
                    </a:lnT>
                    <a:lnB>
                      <a:noFill/>
                    </a:lnB>
                  </a:tcPr>
                </a:tc>
                <a:tc>
                  <a:txBody>
                    <a:bodyPr/>
                    <a:lstStyle/>
                    <a:p>
                      <a:r>
                        <a:rPr lang="fr-FR" sz="1100">
                          <a:hlinkClick r:id="rId12"/>
                        </a:rPr>
                        <a:t>Ange </a:t>
                      </a:r>
                      <a:endParaRPr lang="fr-FR" sz="1100"/>
                    </a:p>
                  </a:txBody>
                  <a:tcPr marL="55195" marR="55195" marT="27597" marB="27597" anchor="ctr">
                    <a:lnL>
                      <a:noFill/>
                    </a:lnL>
                    <a:lnR>
                      <a:noFill/>
                    </a:lnR>
                    <a:lnT>
                      <a:noFill/>
                    </a:lnT>
                    <a:lnB>
                      <a:noFill/>
                    </a:lnB>
                  </a:tcPr>
                </a:tc>
                <a:tc>
                  <a:txBody>
                    <a:bodyPr/>
                    <a:lstStyle/>
                    <a:p>
                      <a:endParaRPr lang="fr-FR" sz="1100"/>
                    </a:p>
                  </a:txBody>
                  <a:tcPr marL="55195" marR="55195" marT="27597" marB="27597" anchor="ctr">
                    <a:lnL>
                      <a:noFill/>
                    </a:lnL>
                    <a:lnR>
                      <a:noFill/>
                    </a:lnR>
                    <a:lnT>
                      <a:noFill/>
                    </a:lnT>
                    <a:lnB>
                      <a:noFill/>
                    </a:lnB>
                  </a:tcPr>
                </a:tc>
                <a:tc>
                  <a:txBody>
                    <a:bodyPr/>
                    <a:lstStyle/>
                    <a:p>
                      <a:r>
                        <a:rPr lang="fr-FR" sz="1100"/>
                        <a:t>47</a:t>
                      </a:r>
                    </a:p>
                  </a:txBody>
                  <a:tcPr marL="55195" marR="55195" marT="27597" marB="27597" anchor="ctr">
                    <a:lnL>
                      <a:noFill/>
                    </a:lnL>
                    <a:lnR>
                      <a:noFill/>
                    </a:lnR>
                    <a:lnT>
                      <a:noFill/>
                    </a:lnT>
                    <a:lnB>
                      <a:noFill/>
                    </a:lnB>
                  </a:tcPr>
                </a:tc>
                <a:tc>
                  <a:txBody>
                    <a:bodyPr/>
                    <a:lstStyle/>
                    <a:p>
                      <a:r>
                        <a:rPr lang="fr-FR" sz="1100"/>
                        <a:t>59</a:t>
                      </a:r>
                    </a:p>
                  </a:txBody>
                  <a:tcPr marL="55195" marR="55195" marT="27597" marB="27597" anchor="ctr">
                    <a:lnL>
                      <a:noFill/>
                    </a:lnL>
                    <a:lnR>
                      <a:noFill/>
                    </a:lnR>
                    <a:lnT>
                      <a:noFill/>
                    </a:lnT>
                    <a:lnB>
                      <a:noFill/>
                    </a:lnB>
                  </a:tcPr>
                </a:tc>
              </a:tr>
              <a:tr h="551947">
                <a:tc>
                  <a:txBody>
                    <a:bodyPr/>
                    <a:lstStyle/>
                    <a:p>
                      <a:r>
                        <a:rPr lang="fr-FR" sz="1100">
                          <a:hlinkClick r:id="rId2" tooltip="Black and White&#10;"/>
                        </a:rPr>
                        <a:t>11</a:t>
                      </a:r>
                      <a:endParaRPr lang="fr-FR" sz="1100"/>
                    </a:p>
                  </a:txBody>
                  <a:tcPr marL="55195" marR="55195" marT="27597" marB="27597" anchor="ctr">
                    <a:lnL>
                      <a:noFill/>
                    </a:lnL>
                    <a:lnR>
                      <a:noFill/>
                    </a:lnR>
                    <a:lnT>
                      <a:noFill/>
                    </a:lnT>
                    <a:lnB>
                      <a:noFill/>
                    </a:lnB>
                  </a:tcPr>
                </a:tc>
                <a:tc>
                  <a:txBody>
                    <a:bodyPr/>
                    <a:lstStyle/>
                    <a:p>
                      <a:r>
                        <a:rPr lang="fr-FR" sz="1100">
                          <a:hlinkClick r:id="rId11"/>
                        </a:rPr>
                        <a:t>1754</a:t>
                      </a:r>
                      <a:endParaRPr lang="fr-FR" sz="1100"/>
                    </a:p>
                  </a:txBody>
                  <a:tcPr marL="55195" marR="55195" marT="27597" marB="27597" anchor="ctr">
                    <a:lnL>
                      <a:noFill/>
                    </a:lnL>
                    <a:lnR>
                      <a:noFill/>
                    </a:lnR>
                    <a:lnT>
                      <a:noFill/>
                    </a:lnT>
                    <a:lnB>
                      <a:noFill/>
                    </a:lnB>
                  </a:tcPr>
                </a:tc>
                <a:tc>
                  <a:txBody>
                    <a:bodyPr/>
                    <a:lstStyle/>
                    <a:p>
                      <a:r>
                        <a:rPr lang="fr-FR" sz="1100"/>
                        <a:t>Bernadette Bugnet-gattiglio</a:t>
                      </a:r>
                    </a:p>
                  </a:txBody>
                  <a:tcPr marL="55195" marR="55195" marT="27597" marB="27597" anchor="ctr">
                    <a:lnL>
                      <a:noFill/>
                    </a:lnL>
                    <a:lnR>
                      <a:noFill/>
                    </a:lnR>
                    <a:lnT>
                      <a:noFill/>
                    </a:lnT>
                    <a:lnB>
                      <a:noFill/>
                    </a:lnB>
                  </a:tcPr>
                </a:tc>
                <a:tc>
                  <a:txBody>
                    <a:bodyPr/>
                    <a:lstStyle/>
                    <a:p>
                      <a:r>
                        <a:rPr lang="fr-FR" sz="1100">
                          <a:hlinkClick r:id="rId13"/>
                        </a:rPr>
                        <a:t>Black and White </a:t>
                      </a:r>
                      <a:endParaRPr lang="fr-FR" sz="1100"/>
                    </a:p>
                  </a:txBody>
                  <a:tcPr marL="55195" marR="55195" marT="27597" marB="27597" anchor="ctr">
                    <a:lnL>
                      <a:noFill/>
                    </a:lnL>
                    <a:lnR>
                      <a:noFill/>
                    </a:lnR>
                    <a:lnT>
                      <a:noFill/>
                    </a:lnT>
                    <a:lnB>
                      <a:noFill/>
                    </a:lnB>
                  </a:tcPr>
                </a:tc>
                <a:tc>
                  <a:txBody>
                    <a:bodyPr/>
                    <a:lstStyle/>
                    <a:p>
                      <a:endParaRPr lang="fr-FR" sz="1100"/>
                    </a:p>
                  </a:txBody>
                  <a:tcPr marL="55195" marR="55195" marT="27597" marB="27597" anchor="ctr">
                    <a:lnL>
                      <a:noFill/>
                    </a:lnL>
                    <a:lnR>
                      <a:noFill/>
                    </a:lnR>
                    <a:lnT>
                      <a:noFill/>
                    </a:lnT>
                    <a:lnB>
                      <a:noFill/>
                    </a:lnB>
                  </a:tcPr>
                </a:tc>
                <a:tc>
                  <a:txBody>
                    <a:bodyPr/>
                    <a:lstStyle/>
                    <a:p>
                      <a:r>
                        <a:rPr lang="fr-FR" sz="1100"/>
                        <a:t>47</a:t>
                      </a:r>
                    </a:p>
                  </a:txBody>
                  <a:tcPr marL="55195" marR="55195" marT="27597" marB="27597" anchor="ctr">
                    <a:lnL>
                      <a:noFill/>
                    </a:lnL>
                    <a:lnR>
                      <a:noFill/>
                    </a:lnR>
                    <a:lnT>
                      <a:noFill/>
                    </a:lnT>
                    <a:lnB>
                      <a:noFill/>
                    </a:lnB>
                  </a:tcPr>
                </a:tc>
                <a:tc>
                  <a:txBody>
                    <a:bodyPr/>
                    <a:lstStyle/>
                    <a:p>
                      <a:r>
                        <a:rPr lang="fr-FR" sz="1100"/>
                        <a:t>59</a:t>
                      </a:r>
                    </a:p>
                  </a:txBody>
                  <a:tcPr marL="55195" marR="55195" marT="27597" marB="27597" anchor="ctr">
                    <a:lnL>
                      <a:noFill/>
                    </a:lnL>
                    <a:lnR>
                      <a:noFill/>
                    </a:lnR>
                    <a:lnT>
                      <a:noFill/>
                    </a:lnT>
                    <a:lnB>
                      <a:noFill/>
                    </a:lnB>
                  </a:tcPr>
                </a:tc>
              </a:tr>
              <a:tr h="551947">
                <a:tc>
                  <a:txBody>
                    <a:bodyPr/>
                    <a:lstStyle/>
                    <a:p>
                      <a:r>
                        <a:rPr lang="fr-FR" sz="1100">
                          <a:hlinkClick r:id="rId2" tooltip="Old mamy&#10;"/>
                        </a:rPr>
                        <a:t>11</a:t>
                      </a:r>
                      <a:endParaRPr lang="fr-FR" sz="1100"/>
                    </a:p>
                  </a:txBody>
                  <a:tcPr marL="55195" marR="55195" marT="27597" marB="27597" anchor="ctr">
                    <a:lnL>
                      <a:noFill/>
                    </a:lnL>
                    <a:lnR>
                      <a:noFill/>
                    </a:lnR>
                    <a:lnT>
                      <a:noFill/>
                    </a:lnT>
                    <a:lnB>
                      <a:noFill/>
                    </a:lnB>
                  </a:tcPr>
                </a:tc>
                <a:tc>
                  <a:txBody>
                    <a:bodyPr/>
                    <a:lstStyle/>
                    <a:p>
                      <a:r>
                        <a:rPr lang="fr-FR" sz="1100">
                          <a:hlinkClick r:id="rId3"/>
                        </a:rPr>
                        <a:t>1403</a:t>
                      </a:r>
                      <a:endParaRPr lang="fr-FR" sz="1100"/>
                    </a:p>
                  </a:txBody>
                  <a:tcPr marL="55195" marR="55195" marT="27597" marB="27597" anchor="ctr">
                    <a:lnL>
                      <a:noFill/>
                    </a:lnL>
                    <a:lnR>
                      <a:noFill/>
                    </a:lnR>
                    <a:lnT>
                      <a:noFill/>
                    </a:lnT>
                    <a:lnB>
                      <a:noFill/>
                    </a:lnB>
                  </a:tcPr>
                </a:tc>
                <a:tc>
                  <a:txBody>
                    <a:bodyPr/>
                    <a:lstStyle/>
                    <a:p>
                      <a:r>
                        <a:rPr lang="fr-FR" sz="1100"/>
                        <a:t>Jacques Vanneuville</a:t>
                      </a:r>
                    </a:p>
                  </a:txBody>
                  <a:tcPr marL="55195" marR="55195" marT="27597" marB="27597" anchor="ctr">
                    <a:lnL>
                      <a:noFill/>
                    </a:lnL>
                    <a:lnR>
                      <a:noFill/>
                    </a:lnR>
                    <a:lnT>
                      <a:noFill/>
                    </a:lnT>
                    <a:lnB>
                      <a:noFill/>
                    </a:lnB>
                  </a:tcPr>
                </a:tc>
                <a:tc>
                  <a:txBody>
                    <a:bodyPr/>
                    <a:lstStyle/>
                    <a:p>
                      <a:r>
                        <a:rPr lang="fr-FR" sz="1100">
                          <a:hlinkClick r:id="rId14"/>
                        </a:rPr>
                        <a:t>Old mamy </a:t>
                      </a:r>
                      <a:endParaRPr lang="fr-FR" sz="1100"/>
                    </a:p>
                  </a:txBody>
                  <a:tcPr marL="55195" marR="55195" marT="27597" marB="27597" anchor="ctr">
                    <a:lnL>
                      <a:noFill/>
                    </a:lnL>
                    <a:lnR>
                      <a:noFill/>
                    </a:lnR>
                    <a:lnT>
                      <a:noFill/>
                    </a:lnT>
                    <a:lnB>
                      <a:noFill/>
                    </a:lnB>
                  </a:tcPr>
                </a:tc>
                <a:tc>
                  <a:txBody>
                    <a:bodyPr/>
                    <a:lstStyle/>
                    <a:p>
                      <a:endParaRPr lang="fr-FR" sz="1100"/>
                    </a:p>
                  </a:txBody>
                  <a:tcPr marL="55195" marR="55195" marT="27597" marB="27597" anchor="ctr">
                    <a:lnL>
                      <a:noFill/>
                    </a:lnL>
                    <a:lnR>
                      <a:noFill/>
                    </a:lnR>
                    <a:lnT>
                      <a:noFill/>
                    </a:lnT>
                    <a:lnB>
                      <a:noFill/>
                    </a:lnB>
                  </a:tcPr>
                </a:tc>
                <a:tc>
                  <a:txBody>
                    <a:bodyPr/>
                    <a:lstStyle/>
                    <a:p>
                      <a:r>
                        <a:rPr lang="fr-FR" sz="1100"/>
                        <a:t>47</a:t>
                      </a:r>
                    </a:p>
                  </a:txBody>
                  <a:tcPr marL="55195" marR="55195" marT="27597" marB="27597" anchor="ctr">
                    <a:lnL>
                      <a:noFill/>
                    </a:lnL>
                    <a:lnR>
                      <a:noFill/>
                    </a:lnR>
                    <a:lnT>
                      <a:noFill/>
                    </a:lnT>
                    <a:lnB>
                      <a:noFill/>
                    </a:lnB>
                  </a:tcPr>
                </a:tc>
                <a:tc>
                  <a:txBody>
                    <a:bodyPr/>
                    <a:lstStyle/>
                    <a:p>
                      <a:r>
                        <a:rPr lang="fr-FR" sz="1100"/>
                        <a:t>59</a:t>
                      </a:r>
                    </a:p>
                  </a:txBody>
                  <a:tcPr marL="55195" marR="55195" marT="27597" marB="27597" anchor="ctr">
                    <a:lnL>
                      <a:noFill/>
                    </a:lnL>
                    <a:lnR>
                      <a:noFill/>
                    </a:lnR>
                    <a:lnT>
                      <a:noFill/>
                    </a:lnT>
                    <a:lnB>
                      <a:noFill/>
                    </a:lnB>
                  </a:tcPr>
                </a:tc>
              </a:tr>
              <a:tr h="551947">
                <a:tc>
                  <a:txBody>
                    <a:bodyPr/>
                    <a:lstStyle/>
                    <a:p>
                      <a:r>
                        <a:rPr lang="fr-FR" sz="1100">
                          <a:hlinkClick r:id="rId2" tooltip="A deux mains&#10;"/>
                        </a:rPr>
                        <a:t>11</a:t>
                      </a:r>
                      <a:endParaRPr lang="fr-FR" sz="1100"/>
                    </a:p>
                  </a:txBody>
                  <a:tcPr marL="55195" marR="55195" marT="27597" marB="27597" anchor="ctr">
                    <a:lnL>
                      <a:noFill/>
                    </a:lnL>
                    <a:lnR>
                      <a:noFill/>
                    </a:lnR>
                    <a:lnT>
                      <a:noFill/>
                    </a:lnT>
                    <a:lnB>
                      <a:noFill/>
                    </a:lnB>
                  </a:tcPr>
                </a:tc>
                <a:tc>
                  <a:txBody>
                    <a:bodyPr/>
                    <a:lstStyle/>
                    <a:p>
                      <a:r>
                        <a:rPr lang="fr-FR" sz="1100">
                          <a:hlinkClick r:id="rId7"/>
                        </a:rPr>
                        <a:t>1055</a:t>
                      </a:r>
                      <a:endParaRPr lang="fr-FR" sz="1100"/>
                    </a:p>
                  </a:txBody>
                  <a:tcPr marL="55195" marR="55195" marT="27597" marB="27597" anchor="ctr">
                    <a:lnL>
                      <a:noFill/>
                    </a:lnL>
                    <a:lnR>
                      <a:noFill/>
                    </a:lnR>
                    <a:lnT>
                      <a:noFill/>
                    </a:lnT>
                    <a:lnB>
                      <a:noFill/>
                    </a:lnB>
                  </a:tcPr>
                </a:tc>
                <a:tc>
                  <a:txBody>
                    <a:bodyPr/>
                    <a:lstStyle/>
                    <a:p>
                      <a:r>
                        <a:rPr lang="fr-FR" sz="1100"/>
                        <a:t>Pierre-Marie Gaury</a:t>
                      </a:r>
                    </a:p>
                  </a:txBody>
                  <a:tcPr marL="55195" marR="55195" marT="27597" marB="27597" anchor="ctr">
                    <a:lnL>
                      <a:noFill/>
                    </a:lnL>
                    <a:lnR>
                      <a:noFill/>
                    </a:lnR>
                    <a:lnT>
                      <a:noFill/>
                    </a:lnT>
                    <a:lnB>
                      <a:noFill/>
                    </a:lnB>
                  </a:tcPr>
                </a:tc>
                <a:tc>
                  <a:txBody>
                    <a:bodyPr/>
                    <a:lstStyle/>
                    <a:p>
                      <a:r>
                        <a:rPr lang="fr-FR" sz="1100">
                          <a:hlinkClick r:id="rId15"/>
                        </a:rPr>
                        <a:t>A deux mains </a:t>
                      </a:r>
                      <a:endParaRPr lang="fr-FR" sz="1100"/>
                    </a:p>
                  </a:txBody>
                  <a:tcPr marL="55195" marR="55195" marT="27597" marB="27597" anchor="ctr">
                    <a:lnL>
                      <a:noFill/>
                    </a:lnL>
                    <a:lnR>
                      <a:noFill/>
                    </a:lnR>
                    <a:lnT>
                      <a:noFill/>
                    </a:lnT>
                    <a:lnB>
                      <a:noFill/>
                    </a:lnB>
                  </a:tcPr>
                </a:tc>
                <a:tc>
                  <a:txBody>
                    <a:bodyPr/>
                    <a:lstStyle/>
                    <a:p>
                      <a:endParaRPr lang="fr-FR" sz="1100"/>
                    </a:p>
                  </a:txBody>
                  <a:tcPr marL="55195" marR="55195" marT="27597" marB="27597" anchor="ctr">
                    <a:lnL>
                      <a:noFill/>
                    </a:lnL>
                    <a:lnR>
                      <a:noFill/>
                    </a:lnR>
                    <a:lnT>
                      <a:noFill/>
                    </a:lnT>
                    <a:lnB>
                      <a:noFill/>
                    </a:lnB>
                  </a:tcPr>
                </a:tc>
                <a:tc>
                  <a:txBody>
                    <a:bodyPr/>
                    <a:lstStyle/>
                    <a:p>
                      <a:r>
                        <a:rPr lang="fr-FR" sz="1100"/>
                        <a:t>46</a:t>
                      </a:r>
                    </a:p>
                  </a:txBody>
                  <a:tcPr marL="55195" marR="55195" marT="27597" marB="27597" anchor="ctr">
                    <a:lnL>
                      <a:noFill/>
                    </a:lnL>
                    <a:lnR>
                      <a:noFill/>
                    </a:lnR>
                    <a:lnT>
                      <a:noFill/>
                    </a:lnT>
                    <a:lnB>
                      <a:noFill/>
                    </a:lnB>
                  </a:tcPr>
                </a:tc>
                <a:tc>
                  <a:txBody>
                    <a:bodyPr/>
                    <a:lstStyle/>
                    <a:p>
                      <a:r>
                        <a:rPr lang="fr-FR" sz="1100" dirty="0"/>
                        <a:t>71</a:t>
                      </a:r>
                    </a:p>
                  </a:txBody>
                  <a:tcPr marL="55195" marR="55195" marT="27597" marB="27597" anchor="ctr">
                    <a:lnL>
                      <a:noFill/>
                    </a:lnL>
                    <a:lnR>
                      <a:noFill/>
                    </a:lnR>
                    <a:lnT>
                      <a:noFill/>
                    </a:lnT>
                    <a:lnB>
                      <a:noFill/>
                    </a:lnB>
                  </a:tcPr>
                </a:tc>
              </a:tr>
            </a:tbl>
          </a:graphicData>
        </a:graphic>
      </p:graphicFrame>
      <p:pic>
        <p:nvPicPr>
          <p:cNvPr id="1025" name="Picture 1" descr="http://federation-photo.fr/local/cache-vignettes/L10xH10/photo-e9dca.png"/>
          <p:cNvPicPr>
            <a:picLocks noChangeAspect="1" noChangeArrowheads="1"/>
          </p:cNvPicPr>
          <p:nvPr/>
        </p:nvPicPr>
        <p:blipFill>
          <a:blip r:embed="rId16" cstate="screen">
            <a:extLst>
              <a:ext uri="{28A0092B-C50C-407E-A947-70E740481C1C}">
                <a14:useLocalDpi xmlns="" xmlns:a14="http://schemas.microsoft.com/office/drawing/2010/main" val="0"/>
              </a:ext>
            </a:extLst>
          </a:blip>
          <a:srcRect/>
          <a:stretch>
            <a:fillRect/>
          </a:stretch>
        </p:blipFill>
        <p:spPr bwMode="auto">
          <a:xfrm>
            <a:off x="2087563" y="1574800"/>
            <a:ext cx="95250" cy="952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http://federation-photo.fr/local/cache-vignettes/L10xH10/photo-e9dca.png"/>
          <p:cNvPicPr>
            <a:picLocks noChangeAspect="1" noChangeArrowheads="1"/>
          </p:cNvPicPr>
          <p:nvPr/>
        </p:nvPicPr>
        <p:blipFill>
          <a:blip r:embed="rId16" cstate="screen">
            <a:extLst>
              <a:ext uri="{28A0092B-C50C-407E-A947-70E740481C1C}">
                <a14:useLocalDpi xmlns="" xmlns:a14="http://schemas.microsoft.com/office/drawing/2010/main" val="0"/>
              </a:ext>
            </a:extLst>
          </a:blip>
          <a:srcRect/>
          <a:stretch>
            <a:fillRect/>
          </a:stretch>
        </p:blipFill>
        <p:spPr bwMode="auto">
          <a:xfrm>
            <a:off x="2087563" y="1574800"/>
            <a:ext cx="95250" cy="952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http://federation-photo.fr/local/cache-vignettes/L10xH10/photo-e9dca.png"/>
          <p:cNvPicPr>
            <a:picLocks noChangeAspect="1" noChangeArrowheads="1"/>
          </p:cNvPicPr>
          <p:nvPr/>
        </p:nvPicPr>
        <p:blipFill>
          <a:blip r:embed="rId16" cstate="screen">
            <a:extLst>
              <a:ext uri="{28A0092B-C50C-407E-A947-70E740481C1C}">
                <a14:useLocalDpi xmlns="" xmlns:a14="http://schemas.microsoft.com/office/drawing/2010/main" val="0"/>
              </a:ext>
            </a:extLst>
          </a:blip>
          <a:srcRect/>
          <a:stretch>
            <a:fillRect/>
          </a:stretch>
        </p:blipFill>
        <p:spPr bwMode="auto">
          <a:xfrm>
            <a:off x="2087563" y="1574800"/>
            <a:ext cx="95250" cy="952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federation-photo.fr/local/cache-vignettes/L10xH10/photo-e9dca.png"/>
          <p:cNvPicPr>
            <a:picLocks noChangeAspect="1" noChangeArrowheads="1"/>
          </p:cNvPicPr>
          <p:nvPr/>
        </p:nvPicPr>
        <p:blipFill>
          <a:blip r:embed="rId16" cstate="screen">
            <a:extLst>
              <a:ext uri="{28A0092B-C50C-407E-A947-70E740481C1C}">
                <a14:useLocalDpi xmlns="" xmlns:a14="http://schemas.microsoft.com/office/drawing/2010/main" val="0"/>
              </a:ext>
            </a:extLst>
          </a:blip>
          <a:srcRect/>
          <a:stretch>
            <a:fillRect/>
          </a:stretch>
        </p:blipFill>
        <p:spPr bwMode="auto">
          <a:xfrm>
            <a:off x="2087563" y="1574800"/>
            <a:ext cx="95250" cy="952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http://federation-photo.fr/local/cache-vignettes/L10xH10/photo-e9dca.png"/>
          <p:cNvPicPr>
            <a:picLocks noChangeAspect="1" noChangeArrowheads="1"/>
          </p:cNvPicPr>
          <p:nvPr/>
        </p:nvPicPr>
        <p:blipFill>
          <a:blip r:embed="rId16" cstate="screen">
            <a:extLst>
              <a:ext uri="{28A0092B-C50C-407E-A947-70E740481C1C}">
                <a14:useLocalDpi xmlns="" xmlns:a14="http://schemas.microsoft.com/office/drawing/2010/main" val="0"/>
              </a:ext>
            </a:extLst>
          </a:blip>
          <a:srcRect/>
          <a:stretch>
            <a:fillRect/>
          </a:stretch>
        </p:blipFill>
        <p:spPr bwMode="auto">
          <a:xfrm>
            <a:off x="2087563" y="1574800"/>
            <a:ext cx="95250" cy="9525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federation-photo.fr/local/cache-vignettes/L10xH10/photo-e9dca.png"/>
          <p:cNvPicPr>
            <a:picLocks noChangeAspect="1" noChangeArrowheads="1"/>
          </p:cNvPicPr>
          <p:nvPr/>
        </p:nvPicPr>
        <p:blipFill>
          <a:blip r:embed="rId16" cstate="screen">
            <a:extLst>
              <a:ext uri="{28A0092B-C50C-407E-A947-70E740481C1C}">
                <a14:useLocalDpi xmlns="" xmlns:a14="http://schemas.microsoft.com/office/drawing/2010/main" val="0"/>
              </a:ext>
            </a:extLst>
          </a:blip>
          <a:srcRect/>
          <a:stretch>
            <a:fillRect/>
          </a:stretch>
        </p:blipFill>
        <p:spPr bwMode="auto">
          <a:xfrm>
            <a:off x="2087563" y="1574800"/>
            <a:ext cx="95250" cy="95250"/>
          </a:xfrm>
          <a:prstGeom prst="rect">
            <a:avLst/>
          </a:prstGeom>
          <a:noFill/>
          <a:extLst>
            <a:ext uri="{909E8E84-426E-40DD-AFC4-6F175D3DCCD1}">
              <a14:hiddenFill xmlns="" xmlns:a14="http://schemas.microsoft.com/office/drawing/2010/main">
                <a:solidFill>
                  <a:srgbClr val="FFFFFF"/>
                </a:solidFill>
              </a14:hiddenFill>
            </a:ext>
          </a:extLst>
        </p:spPr>
      </p:pic>
      <p:pic>
        <p:nvPicPr>
          <p:cNvPr id="1031" name="Picture 7" descr="http://federation-photo.fr/local/cache-vignettes/L10xH10/photo-e9dca.png"/>
          <p:cNvPicPr>
            <a:picLocks noChangeAspect="1" noChangeArrowheads="1"/>
          </p:cNvPicPr>
          <p:nvPr/>
        </p:nvPicPr>
        <p:blipFill>
          <a:blip r:embed="rId16" cstate="screen">
            <a:extLst>
              <a:ext uri="{28A0092B-C50C-407E-A947-70E740481C1C}">
                <a14:useLocalDpi xmlns="" xmlns:a14="http://schemas.microsoft.com/office/drawing/2010/main" val="0"/>
              </a:ext>
            </a:extLst>
          </a:blip>
          <a:srcRect/>
          <a:stretch>
            <a:fillRect/>
          </a:stretch>
        </p:blipFill>
        <p:spPr bwMode="auto">
          <a:xfrm>
            <a:off x="2087563" y="1574800"/>
            <a:ext cx="95250" cy="95250"/>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federation-photo.fr/local/cache-vignettes/L10xH10/photo-e9dca.png"/>
          <p:cNvPicPr>
            <a:picLocks noChangeAspect="1" noChangeArrowheads="1"/>
          </p:cNvPicPr>
          <p:nvPr/>
        </p:nvPicPr>
        <p:blipFill>
          <a:blip r:embed="rId16" cstate="screen">
            <a:extLst>
              <a:ext uri="{28A0092B-C50C-407E-A947-70E740481C1C}">
                <a14:useLocalDpi xmlns="" xmlns:a14="http://schemas.microsoft.com/office/drawing/2010/main" val="0"/>
              </a:ext>
            </a:extLst>
          </a:blip>
          <a:srcRect/>
          <a:stretch>
            <a:fillRect/>
          </a:stretch>
        </p:blipFill>
        <p:spPr bwMode="auto">
          <a:xfrm>
            <a:off x="2087563" y="1574800"/>
            <a:ext cx="95250" cy="95250"/>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http://federation-photo.fr/local/cache-vignettes/L10xH10/photo-e9dca.png"/>
          <p:cNvPicPr>
            <a:picLocks noChangeAspect="1" noChangeArrowheads="1"/>
          </p:cNvPicPr>
          <p:nvPr/>
        </p:nvPicPr>
        <p:blipFill>
          <a:blip r:embed="rId16" cstate="screen">
            <a:extLst>
              <a:ext uri="{28A0092B-C50C-407E-A947-70E740481C1C}">
                <a14:useLocalDpi xmlns="" xmlns:a14="http://schemas.microsoft.com/office/drawing/2010/main" val="0"/>
              </a:ext>
            </a:extLst>
          </a:blip>
          <a:srcRect/>
          <a:stretch>
            <a:fillRect/>
          </a:stretch>
        </p:blipFill>
        <p:spPr bwMode="auto">
          <a:xfrm>
            <a:off x="2087563" y="1574800"/>
            <a:ext cx="95250" cy="952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68419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53525"/>
            <a:ext cx="8496944" cy="1077218"/>
          </a:xfrm>
          <a:prstGeom prst="rect">
            <a:avLst/>
          </a:prstGeom>
          <a:noFill/>
        </p:spPr>
        <p:txBody>
          <a:bodyPr wrap="square" rtlCol="0">
            <a:spAutoFit/>
          </a:bodyPr>
          <a:lstStyle/>
          <a:p>
            <a:pPr algn="ctr"/>
            <a:r>
              <a:rPr lang="fr-FR" sz="3200" dirty="0" smtClean="0"/>
              <a:t>Classement auteurs</a:t>
            </a:r>
          </a:p>
          <a:p>
            <a:pPr algn="ctr"/>
            <a:r>
              <a:rPr lang="fr-FR" sz="3200" dirty="0" smtClean="0"/>
              <a:t>Sur 93 avec 3 photos</a:t>
            </a:r>
            <a:endParaRPr lang="fr-FR" sz="3200" dirty="0"/>
          </a:p>
        </p:txBody>
      </p:sp>
      <p:graphicFrame>
        <p:nvGraphicFramePr>
          <p:cNvPr id="3" name="Tableau 2"/>
          <p:cNvGraphicFramePr>
            <a:graphicFrameLocks noGrp="1"/>
          </p:cNvGraphicFramePr>
          <p:nvPr>
            <p:extLst>
              <p:ext uri="{D42A27DB-BD31-4B8C-83A1-F6EECF244321}">
                <p14:modId xmlns="" xmlns:p14="http://schemas.microsoft.com/office/powerpoint/2010/main" val="1308569114"/>
              </p:ext>
            </p:extLst>
          </p:nvPr>
        </p:nvGraphicFramePr>
        <p:xfrm>
          <a:off x="457200" y="1897221"/>
          <a:ext cx="8229600" cy="3931920"/>
        </p:xfrm>
        <a:graphic>
          <a:graphicData uri="http://schemas.openxmlformats.org/drawingml/2006/table">
            <a:tbl>
              <a:tblPr/>
              <a:tblGrid>
                <a:gridCol w="1645920"/>
                <a:gridCol w="1645920"/>
                <a:gridCol w="1645920"/>
                <a:gridCol w="1645920"/>
                <a:gridCol w="1645920"/>
              </a:tblGrid>
              <a:tr h="0">
                <a:tc>
                  <a:txBody>
                    <a:bodyPr/>
                    <a:lstStyle/>
                    <a:p>
                      <a:r>
                        <a:rPr lang="fr-FR"/>
                        <a:t>UR</a:t>
                      </a:r>
                    </a:p>
                  </a:txBody>
                  <a:tcPr anchor="ctr">
                    <a:lnL>
                      <a:noFill/>
                    </a:lnL>
                    <a:lnR>
                      <a:noFill/>
                    </a:lnR>
                    <a:lnT>
                      <a:noFill/>
                    </a:lnT>
                    <a:lnB>
                      <a:noFill/>
                    </a:lnB>
                  </a:tcPr>
                </a:tc>
                <a:tc>
                  <a:txBody>
                    <a:bodyPr/>
                    <a:lstStyle/>
                    <a:p>
                      <a:r>
                        <a:rPr lang="fr-FR"/>
                        <a:t>Club</a:t>
                      </a:r>
                    </a:p>
                  </a:txBody>
                  <a:tcPr anchor="ctr">
                    <a:lnL>
                      <a:noFill/>
                    </a:lnL>
                    <a:lnR>
                      <a:noFill/>
                    </a:lnR>
                    <a:lnT>
                      <a:noFill/>
                    </a:lnT>
                    <a:lnB>
                      <a:noFill/>
                    </a:lnB>
                  </a:tcPr>
                </a:tc>
                <a:tc>
                  <a:txBody>
                    <a:bodyPr/>
                    <a:lstStyle/>
                    <a:p>
                      <a:r>
                        <a:rPr lang="fr-FR"/>
                        <a:t>Adhérent</a:t>
                      </a:r>
                    </a:p>
                  </a:txBody>
                  <a:tcPr anchor="ctr">
                    <a:lnL>
                      <a:noFill/>
                    </a:lnL>
                    <a:lnR>
                      <a:noFill/>
                    </a:lnR>
                    <a:lnT>
                      <a:noFill/>
                    </a:lnT>
                    <a:lnB>
                      <a:noFill/>
                    </a:lnB>
                  </a:tcPr>
                </a:tc>
                <a:tc>
                  <a:txBody>
                    <a:bodyPr/>
                    <a:lstStyle/>
                    <a:p>
                      <a:r>
                        <a:rPr lang="fr-FR"/>
                        <a:t>Total</a:t>
                      </a:r>
                    </a:p>
                  </a:txBody>
                  <a:tcPr anchor="ctr">
                    <a:lnL>
                      <a:noFill/>
                    </a:lnL>
                    <a:lnR>
                      <a:noFill/>
                    </a:lnR>
                    <a:lnT>
                      <a:noFill/>
                    </a:lnT>
                    <a:lnB>
                      <a:noFill/>
                    </a:lnB>
                  </a:tcPr>
                </a:tc>
                <a:tc>
                  <a:txBody>
                    <a:bodyPr/>
                    <a:lstStyle/>
                    <a:p>
                      <a:r>
                        <a:rPr lang="fr-FR"/>
                        <a:t>Place</a:t>
                      </a:r>
                    </a:p>
                  </a:txBody>
                  <a:tcPr anchor="ctr">
                    <a:lnL>
                      <a:noFill/>
                    </a:lnL>
                    <a:lnR>
                      <a:noFill/>
                    </a:lnR>
                    <a:lnT>
                      <a:noFill/>
                    </a:lnT>
                    <a:lnB>
                      <a:noFill/>
                    </a:lnB>
                  </a:tcPr>
                </a:tc>
              </a:tr>
              <a:tr h="0">
                <a:tc>
                  <a:txBody>
                    <a:bodyPr/>
                    <a:lstStyle/>
                    <a:p>
                      <a:r>
                        <a:rPr lang="fr-FR">
                          <a:hlinkClick r:id="rId2"/>
                        </a:rPr>
                        <a:t>11</a:t>
                      </a:r>
                      <a:endParaRPr lang="fr-FR"/>
                    </a:p>
                  </a:txBody>
                  <a:tcPr anchor="ctr">
                    <a:lnL>
                      <a:noFill/>
                    </a:lnL>
                    <a:lnR>
                      <a:noFill/>
                    </a:lnR>
                    <a:lnT>
                      <a:noFill/>
                    </a:lnT>
                    <a:lnB>
                      <a:noFill/>
                    </a:lnB>
                  </a:tcPr>
                </a:tc>
                <a:tc>
                  <a:txBody>
                    <a:bodyPr/>
                    <a:lstStyle/>
                    <a:p>
                      <a:r>
                        <a:rPr lang="fr-FR">
                          <a:hlinkClick r:id="rId3"/>
                        </a:rPr>
                        <a:t>553</a:t>
                      </a:r>
                      <a:endParaRPr lang="fr-FR"/>
                    </a:p>
                  </a:txBody>
                  <a:tcPr anchor="ctr">
                    <a:lnL>
                      <a:noFill/>
                    </a:lnL>
                    <a:lnR>
                      <a:noFill/>
                    </a:lnR>
                    <a:lnT>
                      <a:noFill/>
                    </a:lnT>
                    <a:lnB>
                      <a:noFill/>
                    </a:lnB>
                  </a:tcPr>
                </a:tc>
                <a:tc>
                  <a:txBody>
                    <a:bodyPr/>
                    <a:lstStyle/>
                    <a:p>
                      <a:r>
                        <a:rPr lang="fr-FR"/>
                        <a:t>Michel Klein</a:t>
                      </a:r>
                    </a:p>
                  </a:txBody>
                  <a:tcPr anchor="ctr">
                    <a:lnL>
                      <a:noFill/>
                    </a:lnL>
                    <a:lnR>
                      <a:noFill/>
                    </a:lnR>
                    <a:lnT>
                      <a:noFill/>
                    </a:lnT>
                    <a:lnB>
                      <a:noFill/>
                    </a:lnB>
                  </a:tcPr>
                </a:tc>
                <a:tc>
                  <a:txBody>
                    <a:bodyPr/>
                    <a:lstStyle/>
                    <a:p>
                      <a:r>
                        <a:rPr lang="fr-FR"/>
                        <a:t>140</a:t>
                      </a:r>
                    </a:p>
                  </a:txBody>
                  <a:tcPr anchor="ctr">
                    <a:lnL>
                      <a:noFill/>
                    </a:lnL>
                    <a:lnR>
                      <a:noFill/>
                    </a:lnR>
                    <a:lnT>
                      <a:noFill/>
                    </a:lnT>
                    <a:lnB>
                      <a:noFill/>
                    </a:lnB>
                  </a:tcPr>
                </a:tc>
                <a:tc>
                  <a:txBody>
                    <a:bodyPr/>
                    <a:lstStyle/>
                    <a:p>
                      <a:r>
                        <a:rPr lang="fr-FR" dirty="0" smtClean="0"/>
                        <a:t>3</a:t>
                      </a:r>
                      <a:endParaRPr lang="fr-FR" dirty="0"/>
                    </a:p>
                  </a:txBody>
                  <a:tcPr anchor="ctr">
                    <a:lnL>
                      <a:noFill/>
                    </a:lnL>
                    <a:lnR>
                      <a:noFill/>
                    </a:lnR>
                    <a:lnT>
                      <a:noFill/>
                    </a:lnT>
                    <a:lnB>
                      <a:noFill/>
                    </a:lnB>
                  </a:tcPr>
                </a:tc>
              </a:tr>
              <a:tr h="0">
                <a:tc>
                  <a:txBody>
                    <a:bodyPr/>
                    <a:lstStyle/>
                    <a:p>
                      <a:r>
                        <a:rPr lang="fr-FR">
                          <a:hlinkClick r:id="rId2"/>
                        </a:rPr>
                        <a:t>11</a:t>
                      </a:r>
                      <a:endParaRPr lang="fr-FR"/>
                    </a:p>
                  </a:txBody>
                  <a:tcPr anchor="ctr">
                    <a:lnL>
                      <a:noFill/>
                    </a:lnL>
                    <a:lnR>
                      <a:noFill/>
                    </a:lnR>
                    <a:lnT>
                      <a:noFill/>
                    </a:lnT>
                    <a:lnB>
                      <a:noFill/>
                    </a:lnB>
                  </a:tcPr>
                </a:tc>
                <a:tc>
                  <a:txBody>
                    <a:bodyPr/>
                    <a:lstStyle/>
                    <a:p>
                      <a:r>
                        <a:rPr lang="fr-FR">
                          <a:hlinkClick r:id="rId4"/>
                        </a:rPr>
                        <a:t>1403</a:t>
                      </a:r>
                      <a:endParaRPr lang="fr-FR"/>
                    </a:p>
                  </a:txBody>
                  <a:tcPr anchor="ctr">
                    <a:lnL>
                      <a:noFill/>
                    </a:lnL>
                    <a:lnR>
                      <a:noFill/>
                    </a:lnR>
                    <a:lnT>
                      <a:noFill/>
                    </a:lnT>
                    <a:lnB>
                      <a:noFill/>
                    </a:lnB>
                  </a:tcPr>
                </a:tc>
                <a:tc>
                  <a:txBody>
                    <a:bodyPr/>
                    <a:lstStyle/>
                    <a:p>
                      <a:r>
                        <a:rPr lang="fr-FR"/>
                        <a:t>Jacques Vanneuville</a:t>
                      </a:r>
                    </a:p>
                  </a:txBody>
                  <a:tcPr anchor="ctr">
                    <a:lnL>
                      <a:noFill/>
                    </a:lnL>
                    <a:lnR>
                      <a:noFill/>
                    </a:lnR>
                    <a:lnT>
                      <a:noFill/>
                    </a:lnT>
                    <a:lnB>
                      <a:noFill/>
                    </a:lnB>
                  </a:tcPr>
                </a:tc>
                <a:tc>
                  <a:txBody>
                    <a:bodyPr/>
                    <a:lstStyle/>
                    <a:p>
                      <a:r>
                        <a:rPr lang="fr-FR"/>
                        <a:t>140</a:t>
                      </a:r>
                    </a:p>
                  </a:txBody>
                  <a:tcPr anchor="ctr">
                    <a:lnL>
                      <a:noFill/>
                    </a:lnL>
                    <a:lnR>
                      <a:noFill/>
                    </a:lnR>
                    <a:lnT>
                      <a:noFill/>
                    </a:lnT>
                    <a:lnB>
                      <a:noFill/>
                    </a:lnB>
                  </a:tcPr>
                </a:tc>
                <a:tc>
                  <a:txBody>
                    <a:bodyPr/>
                    <a:lstStyle/>
                    <a:p>
                      <a:r>
                        <a:rPr lang="fr-FR" dirty="0" smtClean="0"/>
                        <a:t>3</a:t>
                      </a:r>
                      <a:endParaRPr lang="fr-FR" dirty="0"/>
                    </a:p>
                  </a:txBody>
                  <a:tcPr anchor="ctr">
                    <a:lnL>
                      <a:noFill/>
                    </a:lnL>
                    <a:lnR>
                      <a:noFill/>
                    </a:lnR>
                    <a:lnT>
                      <a:noFill/>
                    </a:lnT>
                    <a:lnB>
                      <a:noFill/>
                    </a:lnB>
                  </a:tcPr>
                </a:tc>
              </a:tr>
              <a:tr h="0">
                <a:tc>
                  <a:txBody>
                    <a:bodyPr/>
                    <a:lstStyle/>
                    <a:p>
                      <a:r>
                        <a:rPr lang="fr-FR">
                          <a:hlinkClick r:id="rId2"/>
                        </a:rPr>
                        <a:t>11</a:t>
                      </a:r>
                      <a:endParaRPr lang="fr-FR"/>
                    </a:p>
                  </a:txBody>
                  <a:tcPr anchor="ctr">
                    <a:lnL>
                      <a:noFill/>
                    </a:lnL>
                    <a:lnR>
                      <a:noFill/>
                    </a:lnR>
                    <a:lnT>
                      <a:noFill/>
                    </a:lnT>
                    <a:lnB>
                      <a:noFill/>
                    </a:lnB>
                  </a:tcPr>
                </a:tc>
                <a:tc>
                  <a:txBody>
                    <a:bodyPr/>
                    <a:lstStyle/>
                    <a:p>
                      <a:r>
                        <a:rPr lang="fr-FR">
                          <a:hlinkClick r:id="rId5"/>
                        </a:rPr>
                        <a:t>1754</a:t>
                      </a:r>
                      <a:endParaRPr lang="fr-FR"/>
                    </a:p>
                  </a:txBody>
                  <a:tcPr anchor="ctr">
                    <a:lnL>
                      <a:noFill/>
                    </a:lnL>
                    <a:lnR>
                      <a:noFill/>
                    </a:lnR>
                    <a:lnT>
                      <a:noFill/>
                    </a:lnT>
                    <a:lnB>
                      <a:noFill/>
                    </a:lnB>
                  </a:tcPr>
                </a:tc>
                <a:tc>
                  <a:txBody>
                    <a:bodyPr/>
                    <a:lstStyle/>
                    <a:p>
                      <a:r>
                        <a:rPr lang="fr-FR"/>
                        <a:t>Bernadette Bugnet-gattiglio</a:t>
                      </a:r>
                    </a:p>
                  </a:txBody>
                  <a:tcPr anchor="ctr">
                    <a:lnL>
                      <a:noFill/>
                    </a:lnL>
                    <a:lnR>
                      <a:noFill/>
                    </a:lnR>
                    <a:lnT>
                      <a:noFill/>
                    </a:lnT>
                    <a:lnB>
                      <a:noFill/>
                    </a:lnB>
                  </a:tcPr>
                </a:tc>
                <a:tc>
                  <a:txBody>
                    <a:bodyPr/>
                    <a:lstStyle/>
                    <a:p>
                      <a:r>
                        <a:rPr lang="fr-FR"/>
                        <a:t>137</a:t>
                      </a:r>
                    </a:p>
                  </a:txBody>
                  <a:tcPr anchor="ctr">
                    <a:lnL>
                      <a:noFill/>
                    </a:lnL>
                    <a:lnR>
                      <a:noFill/>
                    </a:lnR>
                    <a:lnT>
                      <a:noFill/>
                    </a:lnT>
                    <a:lnB>
                      <a:noFill/>
                    </a:lnB>
                  </a:tcPr>
                </a:tc>
                <a:tc>
                  <a:txBody>
                    <a:bodyPr/>
                    <a:lstStyle/>
                    <a:p>
                      <a:r>
                        <a:rPr lang="fr-FR" dirty="0" smtClean="0"/>
                        <a:t>6</a:t>
                      </a:r>
                      <a:endParaRPr lang="fr-FR" dirty="0"/>
                    </a:p>
                  </a:txBody>
                  <a:tcPr anchor="ctr">
                    <a:lnL>
                      <a:noFill/>
                    </a:lnL>
                    <a:lnR>
                      <a:noFill/>
                    </a:lnR>
                    <a:lnT>
                      <a:noFill/>
                    </a:lnT>
                    <a:lnB>
                      <a:noFill/>
                    </a:lnB>
                  </a:tcPr>
                </a:tc>
              </a:tr>
              <a:tr h="0">
                <a:tc>
                  <a:txBody>
                    <a:bodyPr/>
                    <a:lstStyle/>
                    <a:p>
                      <a:r>
                        <a:rPr lang="fr-FR">
                          <a:hlinkClick r:id="rId2"/>
                        </a:rPr>
                        <a:t>11</a:t>
                      </a:r>
                      <a:endParaRPr lang="fr-FR"/>
                    </a:p>
                  </a:txBody>
                  <a:tcPr anchor="ctr">
                    <a:lnL>
                      <a:noFill/>
                    </a:lnL>
                    <a:lnR>
                      <a:noFill/>
                    </a:lnR>
                    <a:lnT>
                      <a:noFill/>
                    </a:lnT>
                    <a:lnB>
                      <a:noFill/>
                    </a:lnB>
                  </a:tcPr>
                </a:tc>
                <a:tc>
                  <a:txBody>
                    <a:bodyPr/>
                    <a:lstStyle/>
                    <a:p>
                      <a:r>
                        <a:rPr lang="fr-FR">
                          <a:hlinkClick r:id="rId4"/>
                        </a:rPr>
                        <a:t>1403</a:t>
                      </a:r>
                      <a:endParaRPr lang="fr-FR"/>
                    </a:p>
                  </a:txBody>
                  <a:tcPr anchor="ctr">
                    <a:lnL>
                      <a:noFill/>
                    </a:lnL>
                    <a:lnR>
                      <a:noFill/>
                    </a:lnR>
                    <a:lnT>
                      <a:noFill/>
                    </a:lnT>
                    <a:lnB>
                      <a:noFill/>
                    </a:lnB>
                  </a:tcPr>
                </a:tc>
                <a:tc>
                  <a:txBody>
                    <a:bodyPr/>
                    <a:lstStyle/>
                    <a:p>
                      <a:r>
                        <a:rPr lang="fr-FR"/>
                        <a:t>Marie-Pierre Cotte</a:t>
                      </a:r>
                    </a:p>
                  </a:txBody>
                  <a:tcPr anchor="ctr">
                    <a:lnL>
                      <a:noFill/>
                    </a:lnL>
                    <a:lnR>
                      <a:noFill/>
                    </a:lnR>
                    <a:lnT>
                      <a:noFill/>
                    </a:lnT>
                    <a:lnB>
                      <a:noFill/>
                    </a:lnB>
                  </a:tcPr>
                </a:tc>
                <a:tc>
                  <a:txBody>
                    <a:bodyPr/>
                    <a:lstStyle/>
                    <a:p>
                      <a:r>
                        <a:rPr lang="fr-FR"/>
                        <a:t>115</a:t>
                      </a:r>
                    </a:p>
                  </a:txBody>
                  <a:tcPr anchor="ctr">
                    <a:lnL>
                      <a:noFill/>
                    </a:lnL>
                    <a:lnR>
                      <a:noFill/>
                    </a:lnR>
                    <a:lnT>
                      <a:noFill/>
                    </a:lnT>
                    <a:lnB>
                      <a:noFill/>
                    </a:lnB>
                  </a:tcPr>
                </a:tc>
                <a:tc>
                  <a:txBody>
                    <a:bodyPr/>
                    <a:lstStyle/>
                    <a:p>
                      <a:endParaRPr lang="fr-FR" dirty="0"/>
                    </a:p>
                  </a:txBody>
                  <a:tcPr anchor="ctr">
                    <a:lnL>
                      <a:noFill/>
                    </a:lnL>
                    <a:lnR>
                      <a:noFill/>
                    </a:lnR>
                    <a:lnT>
                      <a:noFill/>
                    </a:lnT>
                    <a:lnB>
                      <a:noFill/>
                    </a:lnB>
                  </a:tcPr>
                </a:tc>
              </a:tr>
              <a:tr h="0">
                <a:tc>
                  <a:txBody>
                    <a:bodyPr/>
                    <a:lstStyle/>
                    <a:p>
                      <a:r>
                        <a:rPr lang="fr-FR">
                          <a:hlinkClick r:id="rId2"/>
                        </a:rPr>
                        <a:t>11</a:t>
                      </a:r>
                      <a:endParaRPr lang="fr-FR"/>
                    </a:p>
                  </a:txBody>
                  <a:tcPr anchor="ctr">
                    <a:lnL>
                      <a:noFill/>
                    </a:lnL>
                    <a:lnR>
                      <a:noFill/>
                    </a:lnR>
                    <a:lnT>
                      <a:noFill/>
                    </a:lnT>
                    <a:lnB>
                      <a:noFill/>
                    </a:lnB>
                  </a:tcPr>
                </a:tc>
                <a:tc>
                  <a:txBody>
                    <a:bodyPr/>
                    <a:lstStyle/>
                    <a:p>
                      <a:r>
                        <a:rPr lang="fr-FR">
                          <a:hlinkClick r:id="rId6"/>
                        </a:rPr>
                        <a:t>1757</a:t>
                      </a:r>
                      <a:endParaRPr lang="fr-FR"/>
                    </a:p>
                  </a:txBody>
                  <a:tcPr anchor="ctr">
                    <a:lnL>
                      <a:noFill/>
                    </a:lnL>
                    <a:lnR>
                      <a:noFill/>
                    </a:lnR>
                    <a:lnT>
                      <a:noFill/>
                    </a:lnT>
                    <a:lnB>
                      <a:noFill/>
                    </a:lnB>
                  </a:tcPr>
                </a:tc>
                <a:tc>
                  <a:txBody>
                    <a:bodyPr/>
                    <a:lstStyle/>
                    <a:p>
                      <a:r>
                        <a:rPr lang="fr-FR"/>
                        <a:t>Jean-claude Menneron</a:t>
                      </a:r>
                    </a:p>
                  </a:txBody>
                  <a:tcPr anchor="ctr">
                    <a:lnL>
                      <a:noFill/>
                    </a:lnL>
                    <a:lnR>
                      <a:noFill/>
                    </a:lnR>
                    <a:lnT>
                      <a:noFill/>
                    </a:lnT>
                    <a:lnB>
                      <a:noFill/>
                    </a:lnB>
                  </a:tcPr>
                </a:tc>
                <a:tc>
                  <a:txBody>
                    <a:bodyPr/>
                    <a:lstStyle/>
                    <a:p>
                      <a:r>
                        <a:rPr lang="fr-FR"/>
                        <a:t>113</a:t>
                      </a:r>
                    </a:p>
                  </a:txBody>
                  <a:tcPr anchor="ctr">
                    <a:lnL>
                      <a:noFill/>
                    </a:lnL>
                    <a:lnR>
                      <a:noFill/>
                    </a:lnR>
                    <a:lnT>
                      <a:noFill/>
                    </a:lnT>
                    <a:lnB>
                      <a:noFill/>
                    </a:lnB>
                  </a:tcPr>
                </a:tc>
                <a:tc>
                  <a:txBody>
                    <a:bodyPr/>
                    <a:lstStyle/>
                    <a:p>
                      <a:endParaRPr lang="fr-FR"/>
                    </a:p>
                  </a:txBody>
                  <a:tcPr anchor="ctr">
                    <a:lnL>
                      <a:noFill/>
                    </a:lnL>
                    <a:lnR>
                      <a:noFill/>
                    </a:lnR>
                    <a:lnT>
                      <a:noFill/>
                    </a:lnT>
                    <a:lnB>
                      <a:noFill/>
                    </a:lnB>
                  </a:tcPr>
                </a:tc>
              </a:tr>
              <a:tr h="0">
                <a:tc>
                  <a:txBody>
                    <a:bodyPr/>
                    <a:lstStyle/>
                    <a:p>
                      <a:r>
                        <a:rPr lang="fr-FR">
                          <a:hlinkClick r:id="rId2"/>
                        </a:rPr>
                        <a:t>11</a:t>
                      </a:r>
                      <a:endParaRPr lang="fr-FR"/>
                    </a:p>
                  </a:txBody>
                  <a:tcPr anchor="ctr">
                    <a:lnL>
                      <a:noFill/>
                    </a:lnL>
                    <a:lnR>
                      <a:noFill/>
                    </a:lnR>
                    <a:lnT>
                      <a:noFill/>
                    </a:lnT>
                    <a:lnB>
                      <a:noFill/>
                    </a:lnB>
                  </a:tcPr>
                </a:tc>
                <a:tc>
                  <a:txBody>
                    <a:bodyPr/>
                    <a:lstStyle/>
                    <a:p>
                      <a:r>
                        <a:rPr lang="fr-FR">
                          <a:hlinkClick r:id="rId3"/>
                        </a:rPr>
                        <a:t>553</a:t>
                      </a:r>
                      <a:endParaRPr lang="fr-FR"/>
                    </a:p>
                  </a:txBody>
                  <a:tcPr anchor="ctr">
                    <a:lnL>
                      <a:noFill/>
                    </a:lnL>
                    <a:lnR>
                      <a:noFill/>
                    </a:lnR>
                    <a:lnT>
                      <a:noFill/>
                    </a:lnT>
                    <a:lnB>
                      <a:noFill/>
                    </a:lnB>
                  </a:tcPr>
                </a:tc>
                <a:tc>
                  <a:txBody>
                    <a:bodyPr/>
                    <a:lstStyle/>
                    <a:p>
                      <a:r>
                        <a:rPr lang="fr-FR"/>
                        <a:t>Cibin Jankovic</a:t>
                      </a:r>
                    </a:p>
                  </a:txBody>
                  <a:tcPr anchor="ctr">
                    <a:lnL>
                      <a:noFill/>
                    </a:lnL>
                    <a:lnR>
                      <a:noFill/>
                    </a:lnR>
                    <a:lnT>
                      <a:noFill/>
                    </a:lnT>
                    <a:lnB>
                      <a:noFill/>
                    </a:lnB>
                  </a:tcPr>
                </a:tc>
                <a:tc>
                  <a:txBody>
                    <a:bodyPr/>
                    <a:lstStyle/>
                    <a:p>
                      <a:r>
                        <a:rPr lang="fr-FR"/>
                        <a:t>104</a:t>
                      </a:r>
                    </a:p>
                  </a:txBody>
                  <a:tcPr anchor="ctr">
                    <a:lnL>
                      <a:noFill/>
                    </a:lnL>
                    <a:lnR>
                      <a:noFill/>
                    </a:lnR>
                    <a:lnT>
                      <a:noFill/>
                    </a:lnT>
                    <a:lnB>
                      <a:noFill/>
                    </a:lnB>
                  </a:tcPr>
                </a:tc>
                <a:tc>
                  <a:txBody>
                    <a:bodyPr/>
                    <a:lstStyle/>
                    <a:p>
                      <a:endParaRPr lang="fr-FR" dirty="0"/>
                    </a:p>
                  </a:txBody>
                  <a:tcPr>
                    <a:lnL>
                      <a:noFill/>
                    </a:lnL>
                    <a:lnT>
                      <a:noFill/>
                    </a:lnT>
                  </a:tcPr>
                </a:tc>
              </a:tr>
            </a:tbl>
          </a:graphicData>
        </a:graphic>
      </p:graphicFrame>
    </p:spTree>
    <p:extLst>
      <p:ext uri="{BB962C8B-B14F-4D97-AF65-F5344CB8AC3E}">
        <p14:creationId xmlns="" xmlns:p14="http://schemas.microsoft.com/office/powerpoint/2010/main" val="324322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0"/>
            <a:ext cx="8712968" cy="461665"/>
          </a:xfrm>
          <a:prstGeom prst="rect">
            <a:avLst/>
          </a:prstGeom>
          <a:noFill/>
        </p:spPr>
        <p:txBody>
          <a:bodyPr wrap="square" rtlCol="0">
            <a:spAutoFit/>
          </a:bodyPr>
          <a:lstStyle/>
          <a:p>
            <a:pPr algn="ctr"/>
            <a:r>
              <a:rPr lang="fr-FR" sz="2400" dirty="0" smtClean="0"/>
              <a:t>Classement Clubs  sur 224</a:t>
            </a:r>
            <a:endParaRPr lang="fr-FR" sz="2400" dirty="0"/>
          </a:p>
        </p:txBody>
      </p:sp>
      <p:graphicFrame>
        <p:nvGraphicFramePr>
          <p:cNvPr id="3" name="Tableau 2"/>
          <p:cNvGraphicFramePr>
            <a:graphicFrameLocks noGrp="1"/>
          </p:cNvGraphicFramePr>
          <p:nvPr>
            <p:extLst>
              <p:ext uri="{D42A27DB-BD31-4B8C-83A1-F6EECF244321}">
                <p14:modId xmlns="" xmlns:p14="http://schemas.microsoft.com/office/powerpoint/2010/main" val="1883161127"/>
              </p:ext>
            </p:extLst>
          </p:nvPr>
        </p:nvGraphicFramePr>
        <p:xfrm>
          <a:off x="251520" y="1459642"/>
          <a:ext cx="8496944" cy="4555010"/>
        </p:xfrm>
        <a:graphic>
          <a:graphicData uri="http://schemas.openxmlformats.org/drawingml/2006/table">
            <a:tbl>
              <a:tblPr/>
              <a:tblGrid>
                <a:gridCol w="2124236"/>
                <a:gridCol w="2124236"/>
                <a:gridCol w="2124236"/>
                <a:gridCol w="2124236"/>
              </a:tblGrid>
              <a:tr h="258626">
                <a:tc>
                  <a:txBody>
                    <a:bodyPr/>
                    <a:lstStyle/>
                    <a:p>
                      <a:r>
                        <a:rPr lang="fr-FR" sz="1300" dirty="0"/>
                        <a:t>UR</a:t>
                      </a:r>
                    </a:p>
                  </a:txBody>
                  <a:tcPr marL="64657" marR="64657" marT="32328" marB="32328" anchor="ctr">
                    <a:lnL>
                      <a:noFill/>
                    </a:lnL>
                    <a:lnR>
                      <a:noFill/>
                    </a:lnR>
                    <a:lnT>
                      <a:noFill/>
                    </a:lnT>
                    <a:lnB>
                      <a:noFill/>
                    </a:lnB>
                  </a:tcPr>
                </a:tc>
                <a:tc>
                  <a:txBody>
                    <a:bodyPr/>
                    <a:lstStyle/>
                    <a:p>
                      <a:r>
                        <a:rPr lang="fr-FR" sz="1300"/>
                        <a:t>Club</a:t>
                      </a:r>
                    </a:p>
                  </a:txBody>
                  <a:tcPr marL="64657" marR="64657" marT="32328" marB="32328" anchor="ctr">
                    <a:lnL>
                      <a:noFill/>
                    </a:lnL>
                    <a:lnR>
                      <a:noFill/>
                    </a:lnR>
                    <a:lnT>
                      <a:noFill/>
                    </a:lnT>
                    <a:lnB>
                      <a:noFill/>
                    </a:lnB>
                  </a:tcPr>
                </a:tc>
                <a:tc>
                  <a:txBody>
                    <a:bodyPr/>
                    <a:lstStyle/>
                    <a:p>
                      <a:r>
                        <a:rPr lang="fr-FR" sz="1300"/>
                        <a:t>Total</a:t>
                      </a:r>
                    </a:p>
                  </a:txBody>
                  <a:tcPr marL="64657" marR="64657" marT="32328" marB="32328" anchor="ctr">
                    <a:lnL>
                      <a:noFill/>
                    </a:lnL>
                    <a:lnR>
                      <a:noFill/>
                    </a:lnR>
                    <a:lnT>
                      <a:noFill/>
                    </a:lnT>
                    <a:lnB>
                      <a:noFill/>
                    </a:lnB>
                  </a:tcPr>
                </a:tc>
                <a:tc>
                  <a:txBody>
                    <a:bodyPr/>
                    <a:lstStyle/>
                    <a:p>
                      <a:r>
                        <a:rPr lang="fr-FR" sz="1300"/>
                        <a:t>Place</a:t>
                      </a:r>
                    </a:p>
                  </a:txBody>
                  <a:tcPr marL="64657" marR="64657" marT="32328" marB="32328" anchor="ctr">
                    <a:lnL>
                      <a:noFill/>
                    </a:lnL>
                    <a:lnR>
                      <a:noFill/>
                    </a:lnR>
                    <a:lnT>
                      <a:noFill/>
                    </a:lnT>
                    <a:lnB>
                      <a:noFill/>
                    </a:lnB>
                  </a:tcPr>
                </a:tc>
              </a:tr>
              <a:tr h="452596">
                <a:tc>
                  <a:txBody>
                    <a:bodyPr/>
                    <a:lstStyle/>
                    <a:p>
                      <a:r>
                        <a:rPr lang="fr-FR" sz="1300">
                          <a:hlinkClick r:id="rId2" tooltip="11 - Rhône-Alpes&#10;"/>
                        </a:rPr>
                        <a:t>11 - Rhône-Alpes </a:t>
                      </a:r>
                      <a:endParaRPr lang="fr-FR" sz="1300"/>
                    </a:p>
                  </a:txBody>
                  <a:tcPr marL="64657" marR="64657" marT="32328" marB="32328" anchor="ctr">
                    <a:lnL>
                      <a:noFill/>
                    </a:lnL>
                    <a:lnR>
                      <a:noFill/>
                    </a:lnR>
                    <a:lnT>
                      <a:noFill/>
                    </a:lnT>
                    <a:lnB>
                      <a:noFill/>
                    </a:lnB>
                  </a:tcPr>
                </a:tc>
                <a:tc>
                  <a:txBody>
                    <a:bodyPr/>
                    <a:lstStyle/>
                    <a:p>
                      <a:r>
                        <a:rPr lang="fr-FR" sz="1300">
                          <a:hlinkClick r:id="rId3"/>
                        </a:rPr>
                        <a:t>Club Photo de Cognin </a:t>
                      </a:r>
                      <a:endParaRPr lang="fr-FR" sz="1300"/>
                    </a:p>
                  </a:txBody>
                  <a:tcPr marL="64657" marR="64657" marT="32328" marB="32328" anchor="ctr">
                    <a:lnL>
                      <a:noFill/>
                    </a:lnL>
                    <a:lnR>
                      <a:noFill/>
                    </a:lnR>
                    <a:lnT>
                      <a:noFill/>
                    </a:lnT>
                    <a:lnB>
                      <a:noFill/>
                    </a:lnB>
                  </a:tcPr>
                </a:tc>
                <a:tc>
                  <a:txBody>
                    <a:bodyPr/>
                    <a:lstStyle/>
                    <a:p>
                      <a:r>
                        <a:rPr lang="fr-FR" sz="1300"/>
                        <a:t>267</a:t>
                      </a:r>
                    </a:p>
                  </a:txBody>
                  <a:tcPr marL="64657" marR="64657" marT="32328" marB="32328" anchor="ctr">
                    <a:lnL>
                      <a:noFill/>
                    </a:lnL>
                    <a:lnR>
                      <a:noFill/>
                    </a:lnR>
                    <a:lnT>
                      <a:noFill/>
                    </a:lnT>
                    <a:lnB>
                      <a:noFill/>
                    </a:lnB>
                  </a:tcPr>
                </a:tc>
                <a:tc>
                  <a:txBody>
                    <a:bodyPr/>
                    <a:lstStyle/>
                    <a:p>
                      <a:r>
                        <a:rPr lang="fr-FR" sz="1300" dirty="0" smtClean="0"/>
                        <a:t>5   Sélection N1 2016</a:t>
                      </a:r>
                      <a:endParaRPr lang="fr-FR" sz="1300" dirty="0"/>
                    </a:p>
                  </a:txBody>
                  <a:tcPr marL="64657" marR="64657" marT="32328" marB="32328" anchor="ctr">
                    <a:lnL>
                      <a:noFill/>
                    </a:lnL>
                    <a:lnR>
                      <a:noFill/>
                    </a:lnR>
                    <a:lnT>
                      <a:noFill/>
                    </a:lnT>
                    <a:lnB>
                      <a:noFill/>
                    </a:lnB>
                  </a:tcPr>
                </a:tc>
              </a:tr>
              <a:tr h="452596">
                <a:tc>
                  <a:txBody>
                    <a:bodyPr/>
                    <a:lstStyle/>
                    <a:p>
                      <a:r>
                        <a:rPr lang="fr-FR" sz="1300">
                          <a:solidFill>
                            <a:srgbClr val="FF0000"/>
                          </a:solidFill>
                          <a:hlinkClick r:id="rId2" tooltip="11 - Rhône-Alpes&#10;"/>
                        </a:rPr>
                        <a:t>11 - Rhône-Alpes </a:t>
                      </a:r>
                      <a:endParaRPr lang="fr-FR" sz="1300">
                        <a:solidFill>
                          <a:srgbClr val="FF0000"/>
                        </a:solidFill>
                      </a:endParaRPr>
                    </a:p>
                  </a:txBody>
                  <a:tcPr marL="64657" marR="64657" marT="32328" marB="32328" anchor="ctr">
                    <a:lnL>
                      <a:noFill/>
                    </a:lnL>
                    <a:lnR>
                      <a:noFill/>
                    </a:lnR>
                    <a:lnT>
                      <a:noFill/>
                    </a:lnT>
                    <a:lnB>
                      <a:noFill/>
                    </a:lnB>
                  </a:tcPr>
                </a:tc>
                <a:tc>
                  <a:txBody>
                    <a:bodyPr/>
                    <a:lstStyle/>
                    <a:p>
                      <a:r>
                        <a:rPr lang="fr-FR" sz="1300" dirty="0">
                          <a:solidFill>
                            <a:srgbClr val="FF0000"/>
                          </a:solidFill>
                          <a:hlinkClick r:id="rId4"/>
                        </a:rPr>
                        <a:t>Club Georges </a:t>
                      </a:r>
                      <a:r>
                        <a:rPr lang="fr-FR" sz="1300" dirty="0" err="1">
                          <a:solidFill>
                            <a:srgbClr val="FF0000"/>
                          </a:solidFill>
                          <a:hlinkClick r:id="rId4"/>
                        </a:rPr>
                        <a:t>Mélies</a:t>
                      </a:r>
                      <a:r>
                        <a:rPr lang="fr-FR" sz="1300" dirty="0">
                          <a:solidFill>
                            <a:srgbClr val="FF0000"/>
                          </a:solidFill>
                          <a:hlinkClick r:id="rId4"/>
                        </a:rPr>
                        <a:t>-Chambéry </a:t>
                      </a:r>
                      <a:endParaRPr lang="fr-FR" sz="1300" dirty="0">
                        <a:solidFill>
                          <a:srgbClr val="FF0000"/>
                        </a:solidFill>
                      </a:endParaRPr>
                    </a:p>
                  </a:txBody>
                  <a:tcPr marL="64657" marR="64657" marT="32328" marB="32328" anchor="ctr">
                    <a:lnL>
                      <a:noFill/>
                    </a:lnL>
                    <a:lnR>
                      <a:noFill/>
                    </a:lnR>
                    <a:lnT>
                      <a:noFill/>
                    </a:lnT>
                    <a:lnB>
                      <a:noFill/>
                    </a:lnB>
                  </a:tcPr>
                </a:tc>
                <a:tc>
                  <a:txBody>
                    <a:bodyPr/>
                    <a:lstStyle/>
                    <a:p>
                      <a:r>
                        <a:rPr lang="fr-FR" sz="1300">
                          <a:solidFill>
                            <a:srgbClr val="FF0000"/>
                          </a:solidFill>
                        </a:rPr>
                        <a:t>264</a:t>
                      </a:r>
                    </a:p>
                  </a:txBody>
                  <a:tcPr marL="64657" marR="64657" marT="32328" marB="32328" anchor="ctr">
                    <a:lnL>
                      <a:noFill/>
                    </a:lnL>
                    <a:lnR>
                      <a:noFill/>
                    </a:lnR>
                    <a:lnT>
                      <a:noFill/>
                    </a:lnT>
                    <a:lnB>
                      <a:noFill/>
                    </a:lnB>
                  </a:tcPr>
                </a:tc>
                <a:tc>
                  <a:txBody>
                    <a:bodyPr/>
                    <a:lstStyle/>
                    <a:p>
                      <a:r>
                        <a:rPr lang="fr-FR" sz="1300" dirty="0" smtClean="0">
                          <a:solidFill>
                            <a:srgbClr val="FF0000"/>
                          </a:solidFill>
                        </a:rPr>
                        <a:t>8   Sélection N1 2016</a:t>
                      </a:r>
                      <a:endParaRPr lang="fr-FR" sz="1300" dirty="0">
                        <a:solidFill>
                          <a:srgbClr val="FF0000"/>
                        </a:solidFill>
                      </a:endParaRPr>
                    </a:p>
                  </a:txBody>
                  <a:tcPr marL="64657" marR="64657" marT="32328" marB="32328" anchor="ctr">
                    <a:lnL>
                      <a:noFill/>
                    </a:lnL>
                    <a:lnR>
                      <a:noFill/>
                    </a:lnR>
                    <a:lnT>
                      <a:noFill/>
                    </a:lnT>
                    <a:lnB>
                      <a:noFill/>
                    </a:lnB>
                  </a:tcPr>
                </a:tc>
              </a:tr>
              <a:tr h="452596">
                <a:tc>
                  <a:txBody>
                    <a:bodyPr/>
                    <a:lstStyle/>
                    <a:p>
                      <a:r>
                        <a:rPr lang="fr-FR" sz="1300">
                          <a:hlinkClick r:id="rId2" tooltip="11 - Rhône-Alpes&#10;"/>
                        </a:rPr>
                        <a:t>11 - Rhône-Alpes </a:t>
                      </a:r>
                      <a:endParaRPr lang="fr-FR" sz="1300"/>
                    </a:p>
                  </a:txBody>
                  <a:tcPr marL="64657" marR="64657" marT="32328" marB="32328" anchor="ctr">
                    <a:lnL>
                      <a:noFill/>
                    </a:lnL>
                    <a:lnR>
                      <a:noFill/>
                    </a:lnR>
                    <a:lnT>
                      <a:noFill/>
                    </a:lnT>
                    <a:lnB>
                      <a:noFill/>
                    </a:lnB>
                  </a:tcPr>
                </a:tc>
                <a:tc>
                  <a:txBody>
                    <a:bodyPr/>
                    <a:lstStyle/>
                    <a:p>
                      <a:r>
                        <a:rPr lang="fr-FR" sz="1300">
                          <a:hlinkClick r:id="rId5"/>
                        </a:rPr>
                        <a:t>Club Photo Morestel </a:t>
                      </a:r>
                      <a:endParaRPr lang="fr-FR" sz="1300"/>
                    </a:p>
                  </a:txBody>
                  <a:tcPr marL="64657" marR="64657" marT="32328" marB="32328" anchor="ctr">
                    <a:lnL>
                      <a:noFill/>
                    </a:lnL>
                    <a:lnR>
                      <a:noFill/>
                    </a:lnR>
                    <a:lnT>
                      <a:noFill/>
                    </a:lnT>
                    <a:lnB>
                      <a:noFill/>
                    </a:lnB>
                  </a:tcPr>
                </a:tc>
                <a:tc>
                  <a:txBody>
                    <a:bodyPr/>
                    <a:lstStyle/>
                    <a:p>
                      <a:r>
                        <a:rPr lang="fr-FR" sz="1300"/>
                        <a:t>259</a:t>
                      </a:r>
                    </a:p>
                  </a:txBody>
                  <a:tcPr marL="64657" marR="64657" marT="32328" marB="32328" anchor="ctr">
                    <a:lnL>
                      <a:noFill/>
                    </a:lnL>
                    <a:lnR>
                      <a:noFill/>
                    </a:lnR>
                    <a:lnT>
                      <a:noFill/>
                    </a:lnT>
                    <a:lnB>
                      <a:noFill/>
                    </a:lnB>
                  </a:tcPr>
                </a:tc>
                <a:tc>
                  <a:txBody>
                    <a:bodyPr/>
                    <a:lstStyle/>
                    <a:p>
                      <a:r>
                        <a:rPr lang="fr-FR" sz="1300" dirty="0" smtClean="0"/>
                        <a:t>10   Sélection N1 2016</a:t>
                      </a:r>
                      <a:endParaRPr lang="fr-FR" sz="1300" dirty="0"/>
                    </a:p>
                  </a:txBody>
                  <a:tcPr marL="64657" marR="64657" marT="32328" marB="32328" anchor="ctr">
                    <a:lnL>
                      <a:noFill/>
                    </a:lnL>
                    <a:lnR>
                      <a:noFill/>
                    </a:lnR>
                    <a:lnT>
                      <a:noFill/>
                    </a:lnT>
                    <a:lnB>
                      <a:noFill/>
                    </a:lnB>
                  </a:tcPr>
                </a:tc>
              </a:tr>
              <a:tr h="452596">
                <a:tc>
                  <a:txBody>
                    <a:bodyPr/>
                    <a:lstStyle/>
                    <a:p>
                      <a:r>
                        <a:rPr lang="fr-FR" sz="1300">
                          <a:hlinkClick r:id="rId2" tooltip="11 - Rhône-Alpes&#10;"/>
                        </a:rPr>
                        <a:t>11 - Rhône-Alpes </a:t>
                      </a:r>
                      <a:endParaRPr lang="fr-FR" sz="1300"/>
                    </a:p>
                  </a:txBody>
                  <a:tcPr marL="64657" marR="64657" marT="32328" marB="32328" anchor="ctr">
                    <a:lnL>
                      <a:noFill/>
                    </a:lnL>
                    <a:lnR>
                      <a:noFill/>
                    </a:lnR>
                    <a:lnT>
                      <a:noFill/>
                    </a:lnT>
                    <a:lnB>
                      <a:noFill/>
                    </a:lnB>
                  </a:tcPr>
                </a:tc>
                <a:tc>
                  <a:txBody>
                    <a:bodyPr/>
                    <a:lstStyle/>
                    <a:p>
                      <a:r>
                        <a:rPr lang="fr-FR" sz="1300">
                          <a:hlinkClick r:id="rId6"/>
                        </a:rPr>
                        <a:t>Objectif Photo St Maurice l’Exil </a:t>
                      </a:r>
                      <a:endParaRPr lang="fr-FR" sz="1300"/>
                    </a:p>
                  </a:txBody>
                  <a:tcPr marL="64657" marR="64657" marT="32328" marB="32328" anchor="ctr">
                    <a:lnL>
                      <a:noFill/>
                    </a:lnL>
                    <a:lnR>
                      <a:noFill/>
                    </a:lnR>
                    <a:lnT>
                      <a:noFill/>
                    </a:lnT>
                    <a:lnB>
                      <a:noFill/>
                    </a:lnB>
                  </a:tcPr>
                </a:tc>
                <a:tc>
                  <a:txBody>
                    <a:bodyPr/>
                    <a:lstStyle/>
                    <a:p>
                      <a:r>
                        <a:rPr lang="fr-FR" sz="1300"/>
                        <a:t>259</a:t>
                      </a:r>
                    </a:p>
                  </a:txBody>
                  <a:tcPr marL="64657" marR="64657" marT="32328" marB="32328" anchor="ctr">
                    <a:lnL>
                      <a:noFill/>
                    </a:lnL>
                    <a:lnR>
                      <a:noFill/>
                    </a:lnR>
                    <a:lnT>
                      <a:noFill/>
                    </a:lnT>
                    <a:lnB>
                      <a:noFill/>
                    </a:lnB>
                  </a:tcPr>
                </a:tc>
                <a:tc>
                  <a:txBody>
                    <a:bodyPr/>
                    <a:lstStyle/>
                    <a:p>
                      <a:r>
                        <a:rPr lang="fr-FR" sz="1300" smtClean="0"/>
                        <a:t>10   Sélection N1 2016</a:t>
                      </a:r>
                      <a:endParaRPr lang="fr-FR" sz="1300"/>
                    </a:p>
                  </a:txBody>
                  <a:tcPr marL="64657" marR="64657" marT="32328" marB="32328" anchor="ctr">
                    <a:lnL>
                      <a:noFill/>
                    </a:lnL>
                    <a:lnR>
                      <a:noFill/>
                    </a:lnR>
                    <a:lnT>
                      <a:noFill/>
                    </a:lnT>
                    <a:lnB>
                      <a:noFill/>
                    </a:lnB>
                  </a:tcPr>
                </a:tc>
              </a:tr>
              <a:tr h="452596">
                <a:tc>
                  <a:txBody>
                    <a:bodyPr/>
                    <a:lstStyle/>
                    <a:p>
                      <a:r>
                        <a:rPr lang="fr-FR" sz="1300">
                          <a:hlinkClick r:id="rId2" tooltip="11 - Rhône-Alpes&#10;"/>
                        </a:rPr>
                        <a:t>11 - Rhône-Alpes </a:t>
                      </a:r>
                      <a:endParaRPr lang="fr-FR" sz="1300"/>
                    </a:p>
                  </a:txBody>
                  <a:tcPr marL="64657" marR="64657" marT="32328" marB="32328" anchor="ctr">
                    <a:lnL>
                      <a:noFill/>
                    </a:lnL>
                    <a:lnR>
                      <a:noFill/>
                    </a:lnR>
                    <a:lnT>
                      <a:noFill/>
                    </a:lnT>
                    <a:lnB>
                      <a:noFill/>
                    </a:lnB>
                  </a:tcPr>
                </a:tc>
                <a:tc>
                  <a:txBody>
                    <a:bodyPr/>
                    <a:lstStyle/>
                    <a:p>
                      <a:r>
                        <a:rPr lang="fr-FR" sz="1300">
                          <a:hlinkClick r:id="rId7"/>
                        </a:rPr>
                        <a:t>Les Belles Images-St Marcel Bel Accueil </a:t>
                      </a:r>
                      <a:endParaRPr lang="fr-FR" sz="1300"/>
                    </a:p>
                  </a:txBody>
                  <a:tcPr marL="64657" marR="64657" marT="32328" marB="32328" anchor="ctr">
                    <a:lnL>
                      <a:noFill/>
                    </a:lnL>
                    <a:lnR>
                      <a:noFill/>
                    </a:lnR>
                    <a:lnT>
                      <a:noFill/>
                    </a:lnT>
                    <a:lnB>
                      <a:noFill/>
                    </a:lnB>
                  </a:tcPr>
                </a:tc>
                <a:tc>
                  <a:txBody>
                    <a:bodyPr/>
                    <a:lstStyle/>
                    <a:p>
                      <a:r>
                        <a:rPr lang="fr-FR" sz="1300"/>
                        <a:t>227</a:t>
                      </a:r>
                    </a:p>
                  </a:txBody>
                  <a:tcPr marL="64657" marR="64657" marT="32328" marB="32328" anchor="ctr">
                    <a:lnL>
                      <a:noFill/>
                    </a:lnL>
                    <a:lnR>
                      <a:noFill/>
                    </a:lnR>
                    <a:lnT>
                      <a:noFill/>
                    </a:lnT>
                    <a:lnB>
                      <a:noFill/>
                    </a:lnB>
                  </a:tcPr>
                </a:tc>
                <a:tc>
                  <a:txBody>
                    <a:bodyPr/>
                    <a:lstStyle/>
                    <a:p>
                      <a:r>
                        <a:rPr lang="fr-FR" sz="1300"/>
                        <a:t>61</a:t>
                      </a:r>
                    </a:p>
                  </a:txBody>
                  <a:tcPr marL="64657" marR="64657" marT="32328" marB="32328" anchor="ctr">
                    <a:lnL>
                      <a:noFill/>
                    </a:lnL>
                    <a:lnR>
                      <a:noFill/>
                    </a:lnR>
                    <a:lnT>
                      <a:noFill/>
                    </a:lnT>
                    <a:lnB>
                      <a:noFill/>
                    </a:lnB>
                  </a:tcPr>
                </a:tc>
              </a:tr>
              <a:tr h="452596">
                <a:tc>
                  <a:txBody>
                    <a:bodyPr/>
                    <a:lstStyle/>
                    <a:p>
                      <a:r>
                        <a:rPr lang="fr-FR" sz="1300">
                          <a:hlinkClick r:id="rId2" tooltip="11 - Rhône-Alpes&#10;"/>
                        </a:rPr>
                        <a:t>11 - Rhône-Alpes </a:t>
                      </a:r>
                      <a:endParaRPr lang="fr-FR" sz="1300"/>
                    </a:p>
                  </a:txBody>
                  <a:tcPr marL="64657" marR="64657" marT="32328" marB="32328" anchor="ctr">
                    <a:lnL>
                      <a:noFill/>
                    </a:lnL>
                    <a:lnR>
                      <a:noFill/>
                    </a:lnR>
                    <a:lnT>
                      <a:noFill/>
                    </a:lnT>
                    <a:lnB>
                      <a:noFill/>
                    </a:lnB>
                  </a:tcPr>
                </a:tc>
                <a:tc>
                  <a:txBody>
                    <a:bodyPr/>
                    <a:lstStyle/>
                    <a:p>
                      <a:r>
                        <a:rPr lang="fr-FR" sz="1300">
                          <a:hlinkClick r:id="rId8"/>
                        </a:rPr>
                        <a:t>Photo Club de Biviers </a:t>
                      </a:r>
                      <a:endParaRPr lang="fr-FR" sz="1300"/>
                    </a:p>
                  </a:txBody>
                  <a:tcPr marL="64657" marR="64657" marT="32328" marB="32328" anchor="ctr">
                    <a:lnL>
                      <a:noFill/>
                    </a:lnL>
                    <a:lnR>
                      <a:noFill/>
                    </a:lnR>
                    <a:lnT>
                      <a:noFill/>
                    </a:lnT>
                    <a:lnB>
                      <a:noFill/>
                    </a:lnB>
                  </a:tcPr>
                </a:tc>
                <a:tc>
                  <a:txBody>
                    <a:bodyPr/>
                    <a:lstStyle/>
                    <a:p>
                      <a:r>
                        <a:rPr lang="fr-FR" sz="1300"/>
                        <a:t>114</a:t>
                      </a:r>
                    </a:p>
                  </a:txBody>
                  <a:tcPr marL="64657" marR="64657" marT="32328" marB="32328" anchor="ctr">
                    <a:lnL>
                      <a:noFill/>
                    </a:lnL>
                    <a:lnR>
                      <a:noFill/>
                    </a:lnR>
                    <a:lnT>
                      <a:noFill/>
                    </a:lnT>
                    <a:lnB>
                      <a:noFill/>
                    </a:lnB>
                  </a:tcPr>
                </a:tc>
                <a:tc>
                  <a:txBody>
                    <a:bodyPr/>
                    <a:lstStyle/>
                    <a:p>
                      <a:r>
                        <a:rPr lang="fr-FR" sz="1300"/>
                        <a:t>132</a:t>
                      </a:r>
                    </a:p>
                  </a:txBody>
                  <a:tcPr marL="64657" marR="64657" marT="32328" marB="32328" anchor="ctr">
                    <a:lnL>
                      <a:noFill/>
                    </a:lnL>
                    <a:lnR>
                      <a:noFill/>
                    </a:lnR>
                    <a:lnT>
                      <a:noFill/>
                    </a:lnT>
                    <a:lnB>
                      <a:noFill/>
                    </a:lnB>
                  </a:tcPr>
                </a:tc>
              </a:tr>
              <a:tr h="452596">
                <a:tc>
                  <a:txBody>
                    <a:bodyPr/>
                    <a:lstStyle/>
                    <a:p>
                      <a:r>
                        <a:rPr lang="fr-FR" sz="1300">
                          <a:hlinkClick r:id="rId2" tooltip="11 - Rhône-Alpes&#10;"/>
                        </a:rPr>
                        <a:t>11 - Rhône-Alpes </a:t>
                      </a:r>
                      <a:endParaRPr lang="fr-FR" sz="1300"/>
                    </a:p>
                  </a:txBody>
                  <a:tcPr marL="64657" marR="64657" marT="32328" marB="32328" anchor="ctr">
                    <a:lnL>
                      <a:noFill/>
                    </a:lnL>
                    <a:lnR>
                      <a:noFill/>
                    </a:lnR>
                    <a:lnT>
                      <a:noFill/>
                    </a:lnT>
                    <a:lnB>
                      <a:noFill/>
                    </a:lnB>
                  </a:tcPr>
                </a:tc>
                <a:tc>
                  <a:txBody>
                    <a:bodyPr/>
                    <a:lstStyle/>
                    <a:p>
                      <a:r>
                        <a:rPr lang="fr-FR" sz="1300">
                          <a:hlinkClick r:id="rId9"/>
                        </a:rPr>
                        <a:t>Photo Club d’Aix-les-Bains </a:t>
                      </a:r>
                      <a:endParaRPr lang="fr-FR" sz="1300"/>
                    </a:p>
                  </a:txBody>
                  <a:tcPr marL="64657" marR="64657" marT="32328" marB="32328" anchor="ctr">
                    <a:lnL>
                      <a:noFill/>
                    </a:lnL>
                    <a:lnR>
                      <a:noFill/>
                    </a:lnR>
                    <a:lnT>
                      <a:noFill/>
                    </a:lnT>
                    <a:lnB>
                      <a:noFill/>
                    </a:lnB>
                  </a:tcPr>
                </a:tc>
                <a:tc>
                  <a:txBody>
                    <a:bodyPr/>
                    <a:lstStyle/>
                    <a:p>
                      <a:r>
                        <a:rPr lang="fr-FR" sz="1300"/>
                        <a:t>75</a:t>
                      </a:r>
                    </a:p>
                  </a:txBody>
                  <a:tcPr marL="64657" marR="64657" marT="32328" marB="32328" anchor="ctr">
                    <a:lnL>
                      <a:noFill/>
                    </a:lnL>
                    <a:lnR>
                      <a:noFill/>
                    </a:lnR>
                    <a:lnT>
                      <a:noFill/>
                    </a:lnT>
                    <a:lnB>
                      <a:noFill/>
                    </a:lnB>
                  </a:tcPr>
                </a:tc>
                <a:tc>
                  <a:txBody>
                    <a:bodyPr/>
                    <a:lstStyle/>
                    <a:p>
                      <a:r>
                        <a:rPr lang="fr-FR" sz="1300"/>
                        <a:t>165</a:t>
                      </a:r>
                    </a:p>
                  </a:txBody>
                  <a:tcPr marL="64657" marR="64657" marT="32328" marB="32328" anchor="ctr">
                    <a:lnL>
                      <a:noFill/>
                    </a:lnL>
                    <a:lnR>
                      <a:noFill/>
                    </a:lnR>
                    <a:lnT>
                      <a:noFill/>
                    </a:lnT>
                    <a:lnB>
                      <a:noFill/>
                    </a:lnB>
                  </a:tcPr>
                </a:tc>
              </a:tr>
              <a:tr h="452596">
                <a:tc>
                  <a:txBody>
                    <a:bodyPr/>
                    <a:lstStyle/>
                    <a:p>
                      <a:r>
                        <a:rPr lang="fr-FR" sz="1300">
                          <a:hlinkClick r:id="rId2" tooltip="11 - Rhône-Alpes&#10;"/>
                        </a:rPr>
                        <a:t>11 - Rhône-Alpes </a:t>
                      </a:r>
                      <a:endParaRPr lang="fr-FR" sz="1300"/>
                    </a:p>
                  </a:txBody>
                  <a:tcPr marL="64657" marR="64657" marT="32328" marB="32328" anchor="ctr">
                    <a:lnL>
                      <a:noFill/>
                    </a:lnL>
                    <a:lnR>
                      <a:noFill/>
                    </a:lnR>
                    <a:lnT>
                      <a:noFill/>
                    </a:lnT>
                    <a:lnB>
                      <a:noFill/>
                    </a:lnB>
                  </a:tcPr>
                </a:tc>
                <a:tc>
                  <a:txBody>
                    <a:bodyPr/>
                    <a:lstStyle/>
                    <a:p>
                      <a:r>
                        <a:rPr lang="fr-FR" sz="1300">
                          <a:hlinkClick r:id="rId10"/>
                        </a:rPr>
                        <a:t>Photo Ciné Club Roannais </a:t>
                      </a:r>
                      <a:endParaRPr lang="fr-FR" sz="1300"/>
                    </a:p>
                  </a:txBody>
                  <a:tcPr marL="64657" marR="64657" marT="32328" marB="32328" anchor="ctr">
                    <a:lnL>
                      <a:noFill/>
                    </a:lnL>
                    <a:lnR>
                      <a:noFill/>
                    </a:lnR>
                    <a:lnT>
                      <a:noFill/>
                    </a:lnT>
                    <a:lnB>
                      <a:noFill/>
                    </a:lnB>
                  </a:tcPr>
                </a:tc>
                <a:tc>
                  <a:txBody>
                    <a:bodyPr/>
                    <a:lstStyle/>
                    <a:p>
                      <a:r>
                        <a:rPr lang="fr-FR" sz="1300"/>
                        <a:t>36</a:t>
                      </a:r>
                    </a:p>
                  </a:txBody>
                  <a:tcPr marL="64657" marR="64657" marT="32328" marB="32328" anchor="ctr">
                    <a:lnL>
                      <a:noFill/>
                    </a:lnL>
                    <a:lnR>
                      <a:noFill/>
                    </a:lnR>
                    <a:lnT>
                      <a:noFill/>
                    </a:lnT>
                    <a:lnB>
                      <a:noFill/>
                    </a:lnB>
                  </a:tcPr>
                </a:tc>
                <a:tc>
                  <a:txBody>
                    <a:bodyPr/>
                    <a:lstStyle/>
                    <a:p>
                      <a:r>
                        <a:rPr lang="fr-FR" sz="1300"/>
                        <a:t>204</a:t>
                      </a:r>
                    </a:p>
                  </a:txBody>
                  <a:tcPr marL="64657" marR="64657" marT="32328" marB="32328" anchor="ctr">
                    <a:lnL>
                      <a:noFill/>
                    </a:lnL>
                    <a:lnR>
                      <a:noFill/>
                    </a:lnR>
                    <a:lnT>
                      <a:noFill/>
                    </a:lnT>
                    <a:lnB>
                      <a:noFill/>
                    </a:lnB>
                  </a:tcPr>
                </a:tc>
              </a:tr>
              <a:tr h="646566">
                <a:tc>
                  <a:txBody>
                    <a:bodyPr/>
                    <a:lstStyle/>
                    <a:p>
                      <a:r>
                        <a:rPr lang="fr-FR" sz="1300">
                          <a:hlinkClick r:id="rId2" tooltip="11 - Rhône-Alpes&#10;"/>
                        </a:rPr>
                        <a:t>11 - Rhône-Alpes </a:t>
                      </a:r>
                      <a:endParaRPr lang="fr-FR" sz="1300"/>
                    </a:p>
                  </a:txBody>
                  <a:tcPr marL="64657" marR="64657" marT="32328" marB="32328" anchor="ctr">
                    <a:lnL>
                      <a:noFill/>
                    </a:lnL>
                    <a:lnR>
                      <a:noFill/>
                    </a:lnR>
                    <a:lnT>
                      <a:noFill/>
                    </a:lnT>
                    <a:lnB>
                      <a:noFill/>
                    </a:lnB>
                  </a:tcPr>
                </a:tc>
                <a:tc>
                  <a:txBody>
                    <a:bodyPr/>
                    <a:lstStyle/>
                    <a:p>
                      <a:r>
                        <a:rPr lang="fr-FR" sz="1300">
                          <a:hlinkClick r:id="rId11"/>
                        </a:rPr>
                        <a:t>Photo Club Chasseurs d’ Images Valence </a:t>
                      </a:r>
                      <a:endParaRPr lang="fr-FR" sz="1300"/>
                    </a:p>
                  </a:txBody>
                  <a:tcPr marL="64657" marR="64657" marT="32328" marB="32328" anchor="ctr">
                    <a:lnL>
                      <a:noFill/>
                    </a:lnL>
                    <a:lnR>
                      <a:noFill/>
                    </a:lnR>
                    <a:lnT>
                      <a:noFill/>
                    </a:lnT>
                    <a:lnB>
                      <a:noFill/>
                    </a:lnB>
                  </a:tcPr>
                </a:tc>
                <a:tc>
                  <a:txBody>
                    <a:bodyPr/>
                    <a:lstStyle/>
                    <a:p>
                      <a:r>
                        <a:rPr lang="fr-FR" sz="1300"/>
                        <a:t>33</a:t>
                      </a:r>
                    </a:p>
                  </a:txBody>
                  <a:tcPr marL="64657" marR="64657" marT="32328" marB="32328" anchor="ctr">
                    <a:lnL>
                      <a:noFill/>
                    </a:lnL>
                    <a:lnR>
                      <a:noFill/>
                    </a:lnR>
                    <a:lnT>
                      <a:noFill/>
                    </a:lnT>
                    <a:lnB>
                      <a:noFill/>
                    </a:lnB>
                  </a:tcPr>
                </a:tc>
                <a:tc>
                  <a:txBody>
                    <a:bodyPr/>
                    <a:lstStyle/>
                    <a:p>
                      <a:r>
                        <a:rPr lang="fr-FR" sz="1300" dirty="0"/>
                        <a:t>213</a:t>
                      </a:r>
                    </a:p>
                  </a:txBody>
                  <a:tcPr marL="64657" marR="64657" marT="32328" marB="32328" anchor="ctr">
                    <a:lnL>
                      <a:noFill/>
                    </a:lnL>
                    <a:lnR>
                      <a:noFill/>
                    </a:lnR>
                    <a:lnT>
                      <a:noFill/>
                    </a:lnT>
                    <a:lnB>
                      <a:noFill/>
                    </a:lnB>
                  </a:tcPr>
                </a:tc>
              </a:tr>
            </a:tbl>
          </a:graphicData>
        </a:graphic>
      </p:graphicFrame>
    </p:spTree>
    <p:extLst>
      <p:ext uri="{BB962C8B-B14F-4D97-AF65-F5344CB8AC3E}">
        <p14:creationId xmlns="" xmlns:p14="http://schemas.microsoft.com/office/powerpoint/2010/main" val="1511883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 xmlns:p14="http://schemas.microsoft.com/office/powerpoint/2010/main" val="1009573059"/>
              </p:ext>
            </p:extLst>
          </p:nvPr>
        </p:nvGraphicFramePr>
        <p:xfrm>
          <a:off x="1936750" y="1917224"/>
          <a:ext cx="5270499" cy="3891915"/>
        </p:xfrm>
        <a:graphic>
          <a:graphicData uri="http://schemas.openxmlformats.org/drawingml/2006/table">
            <a:tbl>
              <a:tblPr/>
              <a:tblGrid>
                <a:gridCol w="587741"/>
                <a:gridCol w="1169092"/>
                <a:gridCol w="517467"/>
                <a:gridCol w="517467"/>
                <a:gridCol w="517467"/>
                <a:gridCol w="517467"/>
                <a:gridCol w="523856"/>
                <a:gridCol w="459971"/>
                <a:gridCol w="459971"/>
              </a:tblGrid>
              <a:tr h="200025">
                <a:tc>
                  <a:txBody>
                    <a:bodyPr/>
                    <a:lstStyle/>
                    <a:p>
                      <a:pPr algn="ctr" fontAlgn="ctr"/>
                      <a:r>
                        <a:rPr lang="fr-FR" sz="1100" b="1" i="0" u="none" strike="noStrike">
                          <a:effectLst/>
                          <a:latin typeface="Arial"/>
                        </a:rPr>
                        <a:t>Place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ctr"/>
                      <a:r>
                        <a:rPr lang="fr-FR" sz="1100" b="1" i="0" u="none" strike="noStrike">
                          <a:effectLst/>
                          <a:latin typeface="Arial"/>
                        </a:rPr>
                        <a:t>Nom du club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1100" b="1" i="0" u="none" strike="noStrike">
                          <a:effectLst/>
                          <a:latin typeface="Arial"/>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1" i="0" u="none" strike="noStrike">
                          <a:effectLst/>
                          <a:latin typeface="Arial"/>
                        </a:rPr>
                        <a:t>UR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1" i="0" u="none" strike="noStrike">
                          <a:effectLst/>
                          <a:latin typeface="Arial"/>
                        </a:rPr>
                        <a:t>Club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170">
                <a:tc>
                  <a:txBody>
                    <a:bodyPr/>
                    <a:lstStyle/>
                    <a:p>
                      <a:pPr algn="ctr" fontAlgn="ctr"/>
                      <a:r>
                        <a:rPr lang="fr-FR" sz="1100" b="0" i="0" u="none" strike="noStrike">
                          <a:effectLst/>
                          <a:latin typeface="Arial"/>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l" fontAlgn="ctr"/>
                      <a:r>
                        <a:rPr lang="fr-FR" sz="1100" b="0" i="0" u="none" strike="noStrike">
                          <a:effectLst/>
                          <a:latin typeface="Arial"/>
                        </a:rPr>
                        <a:t>Photo Club M.J.C. Macon</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a:txBody>
                    <a:bodyPr/>
                    <a:lstStyle/>
                    <a:p>
                      <a:pPr algn="l" fontAlgn="ctr"/>
                      <a:r>
                        <a:rPr lang="fr-FR" sz="1100" b="0" i="0" u="none" strike="noStrike">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293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0489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17170">
                <a:tc>
                  <a:txBody>
                    <a:bodyPr/>
                    <a:lstStyle/>
                    <a:p>
                      <a:pPr algn="ctr" fontAlgn="ctr"/>
                      <a:r>
                        <a:rPr lang="fr-FR" sz="1100" b="0" i="0" u="none" strike="noStrike">
                          <a:effectLst/>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IBO - Toulouse</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281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1797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17170">
                <a:tc>
                  <a:txBody>
                    <a:bodyPr/>
                    <a:lstStyle/>
                    <a:p>
                      <a:pPr algn="ctr" fontAlgn="ctr"/>
                      <a:r>
                        <a:rPr lang="fr-FR" sz="1100" b="0" i="0" u="none" strike="noStrike">
                          <a:effectLst/>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3">
                  <a:txBody>
                    <a:bodyPr/>
                    <a:lstStyle/>
                    <a:p>
                      <a:pPr algn="l" fontAlgn="ctr"/>
                      <a:r>
                        <a:rPr lang="fr-FR" sz="1100" b="0" i="0" u="none" strike="noStrike">
                          <a:effectLst/>
                          <a:latin typeface="Arial"/>
                        </a:rPr>
                        <a:t>Photo Club La Garenne-Colombes</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hMerge="1">
                  <a:txBody>
                    <a:bodyPr/>
                    <a:lstStyle/>
                    <a:p>
                      <a:endParaRPr lang="fr-FR"/>
                    </a:p>
                  </a:txBody>
                  <a:tcPr/>
                </a:tc>
                <a:tc>
                  <a:txBody>
                    <a:bodyPr/>
                    <a:lstStyle/>
                    <a:p>
                      <a:pPr algn="l" fontAlgn="ctr"/>
                      <a:r>
                        <a:rPr lang="fr-FR" sz="1100" b="0" i="0" u="none" strike="noStrike">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281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0354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17170">
                <a:tc>
                  <a:txBody>
                    <a:bodyPr/>
                    <a:lstStyle/>
                    <a:p>
                      <a:pPr algn="ctr" fontAlgn="ctr"/>
                      <a:r>
                        <a:rPr lang="fr-FR" sz="1100" b="0" i="0" u="none" strike="noStrike">
                          <a:effectLst/>
                          <a:latin typeface="Arial"/>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Moussy Art Photo</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269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2088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17170">
                <a:tc>
                  <a:txBody>
                    <a:bodyPr/>
                    <a:lstStyle/>
                    <a:p>
                      <a:pPr algn="ctr" fontAlgn="ctr"/>
                      <a:r>
                        <a:rPr lang="fr-FR" sz="1100" b="0" i="0" u="none" strike="noStrike">
                          <a:effectLst/>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l" fontAlgn="ctr"/>
                      <a:r>
                        <a:rPr lang="fr-FR" sz="1100" b="0" i="0" u="none" strike="noStrike">
                          <a:effectLst/>
                          <a:latin typeface="Arial"/>
                        </a:rPr>
                        <a:t>Club Photo de Cognin</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a:txBody>
                    <a:bodyPr/>
                    <a:lstStyle/>
                    <a:p>
                      <a:pPr algn="l" fontAlgn="ctr"/>
                      <a:r>
                        <a:rPr lang="fr-FR" sz="1100" b="0" i="0" u="none" strike="noStrike">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267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1055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17170">
                <a:tc>
                  <a:txBody>
                    <a:bodyPr/>
                    <a:lstStyle/>
                    <a:p>
                      <a:pPr algn="ctr" fontAlgn="ctr"/>
                      <a:r>
                        <a:rPr lang="fr-FR" sz="1100" b="0" i="0" u="none" strike="noStrike">
                          <a:effectLst/>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3">
                  <a:txBody>
                    <a:bodyPr/>
                    <a:lstStyle/>
                    <a:p>
                      <a:pPr algn="l" fontAlgn="ctr"/>
                      <a:r>
                        <a:rPr lang="en-US" sz="1100" b="0" i="0" u="none" strike="noStrike">
                          <a:effectLst/>
                          <a:latin typeface="Arial"/>
                        </a:rPr>
                        <a:t>Photo Vidéo Club St Nazaire 44</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hMerge="1">
                  <a:txBody>
                    <a:bodyPr/>
                    <a:lstStyle/>
                    <a:p>
                      <a:endParaRPr lang="fr-FR"/>
                    </a:p>
                  </a:txBody>
                  <a:tcPr/>
                </a:tc>
                <a:tc>
                  <a:txBody>
                    <a:bodyPr/>
                    <a:lstStyle/>
                    <a:p>
                      <a:pPr algn="l" fontAlgn="ctr"/>
                      <a:r>
                        <a:rPr lang="fr-FR" sz="1100" b="0" i="0" u="none" strike="noStrike">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266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0415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17170">
                <a:tc>
                  <a:txBody>
                    <a:bodyPr/>
                    <a:lstStyle/>
                    <a:p>
                      <a:pPr algn="ctr" fontAlgn="ctr"/>
                      <a:r>
                        <a:rPr lang="fr-FR" sz="1100" b="0" i="0" u="none" strike="noStrike">
                          <a:effectLst/>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l" fontAlgn="ctr"/>
                      <a:r>
                        <a:rPr lang="fr-FR" sz="1100" b="0" i="0" u="none" strike="noStrike">
                          <a:effectLst/>
                          <a:latin typeface="Arial"/>
                        </a:rPr>
                        <a:t>Photo Club Ebroicien</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a:txBody>
                    <a:bodyPr/>
                    <a:lstStyle/>
                    <a:p>
                      <a:pPr algn="l" fontAlgn="ctr"/>
                      <a:r>
                        <a:rPr lang="fr-FR" sz="1100" b="0" i="0" u="none" strike="noStrike">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266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0158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17170">
                <a:tc>
                  <a:txBody>
                    <a:bodyPr/>
                    <a:lstStyle/>
                    <a:p>
                      <a:pPr algn="ctr" fontAlgn="ctr"/>
                      <a:r>
                        <a:rPr lang="fr-FR" sz="1100" b="0" i="0" u="none" strike="noStrike" dirty="0">
                          <a:solidFill>
                            <a:srgbClr val="FF0000"/>
                          </a:solidFill>
                          <a:effectLst/>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3">
                  <a:txBody>
                    <a:bodyPr/>
                    <a:lstStyle/>
                    <a:p>
                      <a:pPr algn="l" fontAlgn="ctr"/>
                      <a:r>
                        <a:rPr lang="fr-FR" sz="1100" b="0" i="0" u="none" strike="noStrike" dirty="0">
                          <a:solidFill>
                            <a:srgbClr val="FF0000"/>
                          </a:solidFill>
                          <a:effectLst/>
                          <a:latin typeface="Arial"/>
                        </a:rPr>
                        <a:t>Club Georges </a:t>
                      </a:r>
                      <a:r>
                        <a:rPr lang="fr-FR" sz="1100" b="0" i="0" u="none" strike="noStrike" dirty="0" err="1">
                          <a:solidFill>
                            <a:srgbClr val="FF0000"/>
                          </a:solidFill>
                          <a:effectLst/>
                          <a:latin typeface="Arial"/>
                        </a:rPr>
                        <a:t>Mélies</a:t>
                      </a:r>
                      <a:r>
                        <a:rPr lang="fr-FR" sz="1100" b="0" i="0" u="none" strike="noStrike" dirty="0">
                          <a:solidFill>
                            <a:srgbClr val="FF0000"/>
                          </a:solidFill>
                          <a:effectLst/>
                          <a:latin typeface="Arial"/>
                        </a:rPr>
                        <a:t>-Chambéry</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hMerge="1">
                  <a:txBody>
                    <a:bodyPr/>
                    <a:lstStyle/>
                    <a:p>
                      <a:endParaRPr lang="fr-FR"/>
                    </a:p>
                  </a:txBody>
                  <a:tcPr/>
                </a:tc>
                <a:tc>
                  <a:txBody>
                    <a:bodyPr/>
                    <a:lstStyle/>
                    <a:p>
                      <a:pPr algn="l" fontAlgn="ctr"/>
                      <a:r>
                        <a:rPr lang="fr-FR" sz="1100" b="0" i="0" u="none" strike="noStrike" dirty="0">
                          <a:solidFill>
                            <a:srgbClr val="FF0000"/>
                          </a:solidFill>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dirty="0">
                          <a:solidFill>
                            <a:srgbClr val="FF0000"/>
                          </a:solidFill>
                          <a:effectLst/>
                          <a:latin typeface="Arial"/>
                        </a:rPr>
                        <a:t>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dirty="0">
                          <a:solidFill>
                            <a:srgbClr val="FF0000"/>
                          </a:solidFill>
                          <a:effectLst/>
                          <a:latin typeface="Arial"/>
                        </a:rPr>
                        <a:t>264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dirty="0">
                          <a:solidFill>
                            <a:srgbClr val="FF0000"/>
                          </a:solidFill>
                          <a:effectLst/>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dirty="0">
                          <a:solidFill>
                            <a:srgbClr val="FF0000"/>
                          </a:solidFill>
                          <a:effectLst/>
                          <a:latin typeface="Arial"/>
                        </a:rPr>
                        <a:t>0553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17170">
                <a:tc>
                  <a:txBody>
                    <a:bodyPr/>
                    <a:lstStyle/>
                    <a:p>
                      <a:pPr algn="ctr" fontAlgn="ctr"/>
                      <a:r>
                        <a:rPr lang="fr-FR" sz="1100" b="0" i="0" u="none" strike="noStrike">
                          <a:effectLst/>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l" fontAlgn="ctr"/>
                      <a:r>
                        <a:rPr lang="fr-FR" sz="1100" b="0" i="0" u="none" strike="noStrike">
                          <a:effectLst/>
                          <a:latin typeface="Arial"/>
                        </a:rPr>
                        <a:t>P.C. La Garde - Marseille</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a:txBody>
                    <a:bodyPr/>
                    <a:lstStyle/>
                    <a:p>
                      <a:pPr algn="l" fontAlgn="ctr"/>
                      <a:r>
                        <a:rPr lang="fr-FR" sz="1100" b="0" i="0" u="none" strike="noStrike">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fr-FR" sz="1100" b="0" i="0" u="none" strike="noStrike">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fr-FR" sz="1100" b="0" i="0" u="none" strike="noStrike">
                          <a:effectLst/>
                          <a:latin typeface="Arial"/>
                        </a:rPr>
                        <a:t>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100" b="0" i="0" u="none" strike="noStrike">
                          <a:effectLst/>
                          <a:latin typeface="Arial"/>
                        </a:rPr>
                        <a:t>261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100" b="0" i="0" u="none" strike="noStrike">
                          <a:effectLst/>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100" b="0" i="0" u="none" strike="noStrike">
                          <a:effectLst/>
                          <a:latin typeface="Arial"/>
                        </a:rPr>
                        <a:t>0993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17170">
                <a:tc>
                  <a:txBody>
                    <a:bodyPr/>
                    <a:lstStyle/>
                    <a:p>
                      <a:pPr algn="ctr" fontAlgn="ctr"/>
                      <a:r>
                        <a:rPr lang="fr-FR" sz="1100" b="0" i="0" u="none" strike="noStrike">
                          <a:effectLst/>
                          <a:latin typeface="Arial"/>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4">
                  <a:txBody>
                    <a:bodyPr/>
                    <a:lstStyle/>
                    <a:p>
                      <a:pPr algn="l" fontAlgn="ctr"/>
                      <a:r>
                        <a:rPr lang="fr-FR" sz="1100" b="0" i="0" u="none" strike="noStrike">
                          <a:effectLst/>
                          <a:latin typeface="Arial"/>
                        </a:rPr>
                        <a:t>Perpignan Photo - Culture en Catalogne</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fr-FR" sz="1100" b="0" i="0" u="none" strike="noStrike">
                          <a:effectLst/>
                          <a:latin typeface="Arial"/>
                        </a:rPr>
                        <a:t>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259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1861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17170">
                <a:tc>
                  <a:txBody>
                    <a:bodyPr/>
                    <a:lstStyle/>
                    <a:p>
                      <a:pPr algn="ctr" fontAlgn="ctr"/>
                      <a:r>
                        <a:rPr lang="fr-FR" sz="1100" b="0" i="0" u="none" strike="noStrike">
                          <a:effectLst/>
                          <a:latin typeface="Arial"/>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l" fontAlgn="ctr"/>
                      <a:r>
                        <a:rPr lang="fr-FR" sz="1100" b="0" i="0" u="none" strike="noStrike">
                          <a:effectLst/>
                          <a:latin typeface="Arial"/>
                        </a:rPr>
                        <a:t>Club Photo Morestel</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a:txBody>
                    <a:bodyPr/>
                    <a:lstStyle/>
                    <a:p>
                      <a:pPr algn="l" fontAlgn="ctr"/>
                      <a:r>
                        <a:rPr lang="fr-FR" sz="1100" b="0" i="0" u="none" strike="noStrike">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259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1403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17170">
                <a:tc>
                  <a:txBody>
                    <a:bodyPr/>
                    <a:lstStyle/>
                    <a:p>
                      <a:pPr algn="ctr" fontAlgn="ctr"/>
                      <a:r>
                        <a:rPr lang="fr-FR" sz="1100" b="0" i="0" u="none" strike="noStrike">
                          <a:effectLst/>
                          <a:latin typeface="Arial"/>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3">
                  <a:txBody>
                    <a:bodyPr/>
                    <a:lstStyle/>
                    <a:p>
                      <a:pPr algn="l" fontAlgn="ctr"/>
                      <a:r>
                        <a:rPr lang="fr-FR" sz="1100" b="0" i="0" u="none" strike="noStrike">
                          <a:effectLst/>
                          <a:latin typeface="Arial"/>
                        </a:rPr>
                        <a:t>Objectif Photo St Maurice l'Exil</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hMerge="1">
                  <a:txBody>
                    <a:bodyPr/>
                    <a:lstStyle/>
                    <a:p>
                      <a:endParaRPr lang="fr-FR"/>
                    </a:p>
                  </a:txBody>
                  <a:tcPr/>
                </a:tc>
                <a:tc>
                  <a:txBody>
                    <a:bodyPr/>
                    <a:lstStyle/>
                    <a:p>
                      <a:pPr algn="l" fontAlgn="ctr"/>
                      <a:r>
                        <a:rPr lang="fr-FR" sz="1100" b="0" i="0" u="none" strike="noStrike">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259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1754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17170">
                <a:tc>
                  <a:txBody>
                    <a:bodyPr/>
                    <a:lstStyle/>
                    <a:p>
                      <a:pPr algn="ctr" fontAlgn="ctr"/>
                      <a:r>
                        <a:rPr lang="fr-FR" sz="1100" b="0" i="0" u="none" strike="noStrike">
                          <a:effectLst/>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3">
                  <a:txBody>
                    <a:bodyPr/>
                    <a:lstStyle/>
                    <a:p>
                      <a:pPr algn="l" fontAlgn="ctr"/>
                      <a:r>
                        <a:rPr lang="fr-FR" sz="1100" b="0" i="0" u="none" strike="noStrike">
                          <a:effectLst/>
                          <a:latin typeface="Arial"/>
                        </a:rPr>
                        <a:t>Photo Club IBM Charbonnières</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hMerge="1">
                  <a:txBody>
                    <a:bodyPr/>
                    <a:lstStyle/>
                    <a:p>
                      <a:endParaRPr lang="fr-FR"/>
                    </a:p>
                  </a:txBody>
                  <a:tcPr/>
                </a:tc>
                <a:tc>
                  <a:txBody>
                    <a:bodyPr/>
                    <a:lstStyle/>
                    <a:p>
                      <a:pPr algn="l" fontAlgn="ctr"/>
                      <a:r>
                        <a:rPr lang="fr-FR" sz="1100" b="0" i="0" u="none" strike="noStrike">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257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1872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17170">
                <a:tc>
                  <a:txBody>
                    <a:bodyPr/>
                    <a:lstStyle/>
                    <a:p>
                      <a:pPr algn="ctr" fontAlgn="ctr"/>
                      <a:r>
                        <a:rPr lang="fr-FR" sz="1100" b="0" i="0" u="none" strike="noStrike">
                          <a:effectLst/>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3">
                  <a:txBody>
                    <a:bodyPr/>
                    <a:lstStyle/>
                    <a:p>
                      <a:pPr algn="l" fontAlgn="ctr"/>
                      <a:r>
                        <a:rPr lang="fr-FR" sz="1100" b="0" i="0" u="none" strike="noStrike">
                          <a:effectLst/>
                          <a:latin typeface="Arial"/>
                        </a:rPr>
                        <a:t>Art Photo Roussillon Perpignan</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hMerge="1">
                  <a:txBody>
                    <a:bodyPr/>
                    <a:lstStyle/>
                    <a:p>
                      <a:endParaRPr lang="fr-FR"/>
                    </a:p>
                  </a:txBody>
                  <a:tcPr/>
                </a:tc>
                <a:tc>
                  <a:txBody>
                    <a:bodyPr/>
                    <a:lstStyle/>
                    <a:p>
                      <a:pPr algn="l" fontAlgn="ctr"/>
                      <a:r>
                        <a:rPr lang="fr-FR" sz="1100" b="0" i="0" u="none" strike="noStrike">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257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1889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17170">
                <a:tc>
                  <a:txBody>
                    <a:bodyPr/>
                    <a:lstStyle/>
                    <a:p>
                      <a:pPr algn="ctr" fontAlgn="ctr"/>
                      <a:r>
                        <a:rPr lang="fr-FR" sz="1100" b="0" i="0" u="none" strike="noStrike">
                          <a:effectLst/>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l" fontAlgn="ctr"/>
                      <a:r>
                        <a:rPr lang="fr-FR" sz="1100" b="0" i="0" u="none" strike="noStrike">
                          <a:effectLst/>
                          <a:latin typeface="Arial"/>
                        </a:rPr>
                        <a:t>Photo Club de Martigues</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a:txBody>
                    <a:bodyPr/>
                    <a:lstStyle/>
                    <a:p>
                      <a:pPr algn="l" fontAlgn="ctr"/>
                      <a:r>
                        <a:rPr lang="fr-FR" sz="1100" b="0" i="0" u="none" strike="noStrike">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256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0527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17170">
                <a:tc>
                  <a:txBody>
                    <a:bodyPr/>
                    <a:lstStyle/>
                    <a:p>
                      <a:pPr algn="ctr" fontAlgn="ctr"/>
                      <a:r>
                        <a:rPr lang="fr-FR" sz="1100" b="0" i="0" u="none" strike="noStrike">
                          <a:effectLst/>
                          <a:latin typeface="Arial"/>
                        </a:rPr>
                        <a:t>16 </a:t>
                      </a:r>
                      <a:r>
                        <a:rPr lang="fr-FR" sz="1100" b="1" i="0" u="none" strike="noStrike">
                          <a:solidFill>
                            <a:srgbClr val="FF0000"/>
                          </a:solidFill>
                          <a:effectLst/>
                          <a:latin typeface="Arial"/>
                        </a:rPr>
                        <a:t>*</a:t>
                      </a:r>
                      <a:endParaRPr lang="fr-FR" sz="1100" b="0" i="0" u="none" strike="noStrike">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3">
                  <a:txBody>
                    <a:bodyPr/>
                    <a:lstStyle/>
                    <a:p>
                      <a:pPr algn="l" fontAlgn="ctr"/>
                      <a:r>
                        <a:rPr lang="fr-FR" sz="1100" b="0" i="0" u="none" strike="noStrike">
                          <a:effectLst/>
                          <a:latin typeface="Arial"/>
                        </a:rPr>
                        <a:t>Clic Clac Club Cormontreuil</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hMerge="1">
                  <a:txBody>
                    <a:bodyPr/>
                    <a:lstStyle/>
                    <a:p>
                      <a:endParaRPr lang="fr-FR"/>
                    </a:p>
                  </a:txBody>
                  <a:tcPr/>
                </a:tc>
                <a:tc>
                  <a:txBody>
                    <a:bodyPr/>
                    <a:lstStyle/>
                    <a:p>
                      <a:pPr algn="l" fontAlgn="ctr"/>
                      <a:r>
                        <a:rPr lang="fr-FR" sz="1100" b="0" i="0" u="none" strike="noStrike">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1100" b="0" i="0" u="none" strike="noStrike">
                          <a:effectLst/>
                          <a:latin typeface="Arial"/>
                        </a:rPr>
                        <a:t>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255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1100" b="0" i="0" u="none" strike="noStrike">
                          <a:effectLst/>
                          <a:latin typeface="Arial"/>
                        </a:rPr>
                        <a:t>1714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17170">
                <a:tc>
                  <a:txBody>
                    <a:bodyPr/>
                    <a:lstStyle/>
                    <a:p>
                      <a:pPr algn="ctr" fontAlgn="ctr"/>
                      <a:r>
                        <a:rPr lang="fr-FR" sz="1100" b="0" i="0" u="none" strike="noStrike">
                          <a:effectLst/>
                          <a:latin typeface="Arial"/>
                        </a:rPr>
                        <a:t>16 </a:t>
                      </a:r>
                      <a:r>
                        <a:rPr lang="fr-FR" sz="1100" b="1" i="0" u="none" strike="noStrike">
                          <a:solidFill>
                            <a:srgbClr val="FF0000"/>
                          </a:solidFill>
                          <a:effectLst/>
                          <a:latin typeface="Arial"/>
                        </a:rPr>
                        <a:t>*</a:t>
                      </a:r>
                      <a:endParaRPr lang="fr-FR" sz="1100" b="0" i="0" u="none" strike="noStrike">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FR" sz="1100" b="0" i="0" u="none" strike="noStrike">
                          <a:effectLst/>
                          <a:latin typeface="Arial"/>
                        </a:rPr>
                        <a:t>Phot Ostéracien 77 - Oissery</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ctr"/>
                      <a:r>
                        <a:rPr lang="fr-FR" sz="1100" b="0" i="0" u="none" strike="noStrike">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effectLst/>
                          <a:latin typeface="Arial"/>
                        </a:rPr>
                        <a:t>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255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effectLst/>
                          <a:latin typeface="Arial"/>
                        </a:rPr>
                        <a:t>1770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484436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 xmlns:p14="http://schemas.microsoft.com/office/powerpoint/2010/main" val="497433696"/>
              </p:ext>
            </p:extLst>
          </p:nvPr>
        </p:nvGraphicFramePr>
        <p:xfrm>
          <a:off x="1822898" y="1477343"/>
          <a:ext cx="5498204" cy="4771677"/>
        </p:xfrm>
        <a:graphic>
          <a:graphicData uri="http://schemas.openxmlformats.org/drawingml/2006/table">
            <a:tbl>
              <a:tblPr/>
              <a:tblGrid>
                <a:gridCol w="442067"/>
                <a:gridCol w="1685379"/>
                <a:gridCol w="2486624"/>
                <a:gridCol w="442067"/>
                <a:gridCol w="442067"/>
              </a:tblGrid>
              <a:tr h="356591">
                <a:tc>
                  <a:txBody>
                    <a:bodyPr/>
                    <a:lstStyle/>
                    <a:p>
                      <a:pPr algn="ctr" fontAlgn="ctr"/>
                      <a:r>
                        <a:rPr lang="fr-FR" sz="1000" b="1" i="0" u="none" strike="noStrike">
                          <a:effectLst/>
                          <a:latin typeface="Arial"/>
                        </a:rPr>
                        <a:t>Place</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00" b="1" i="0" u="none" strike="noStrike">
                          <a:effectLst/>
                          <a:latin typeface="Arial"/>
                        </a:rPr>
                        <a:t>Nom de l'auteur</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00" b="1" i="0" u="none" strike="noStrike">
                          <a:effectLst/>
                          <a:latin typeface="Arial"/>
                        </a:rPr>
                        <a:t>Nom du club</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00" b="1" i="0" u="none" strike="noStrike">
                          <a:effectLst/>
                          <a:latin typeface="Arial"/>
                        </a:rPr>
                        <a:t>Total</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00" b="1" i="0" u="none" strike="noStrike">
                          <a:effectLst/>
                          <a:latin typeface="Arial"/>
                        </a:rPr>
                        <a:t>Nb</a:t>
                      </a:r>
                      <a:br>
                        <a:rPr lang="fr-FR" sz="1000" b="1" i="0" u="none" strike="noStrike">
                          <a:effectLst/>
                          <a:latin typeface="Arial"/>
                        </a:rPr>
                      </a:br>
                      <a:r>
                        <a:rPr lang="fr-FR" sz="1000" b="1" i="0" u="none" strike="noStrike">
                          <a:effectLst/>
                          <a:latin typeface="Arial"/>
                        </a:rPr>
                        <a:t>Photos</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08469">
                <a:tc>
                  <a:txBody>
                    <a:bodyPr/>
                    <a:lstStyle/>
                    <a:p>
                      <a:pPr algn="ctr" fontAlgn="ctr"/>
                      <a:r>
                        <a:rPr lang="fr-FR" sz="1100" b="0" i="0" u="none" strike="noStrike">
                          <a:effectLst/>
                          <a:latin typeface="Arial"/>
                        </a:rPr>
                        <a:t>1</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effectLst/>
                          <a:latin typeface="Arial"/>
                        </a:rPr>
                        <a:t>Delaurat Solange</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a:effectLst/>
                          <a:latin typeface="Arial"/>
                        </a:rPr>
                        <a:t>Photo Club M.J.C. Macon</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158</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469">
                <a:tc>
                  <a:txBody>
                    <a:bodyPr/>
                    <a:lstStyle/>
                    <a:p>
                      <a:pPr algn="ctr" fontAlgn="ctr"/>
                      <a:r>
                        <a:rPr lang="fr-FR" sz="1100" b="0" i="0" u="none" strike="noStrike">
                          <a:effectLst/>
                          <a:latin typeface="Arial"/>
                        </a:rPr>
                        <a:t>2</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effectLst/>
                          <a:latin typeface="Arial"/>
                        </a:rPr>
                        <a:t>Letko Lubomir</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a:rPr>
                        <a:t>Photo Vidéo Club St Nazaire 44</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141</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469">
                <a:tc>
                  <a:txBody>
                    <a:bodyPr/>
                    <a:lstStyle/>
                    <a:p>
                      <a:pPr algn="ctr" fontAlgn="ctr"/>
                      <a:r>
                        <a:rPr lang="fr-FR" sz="1100" b="0" i="0" u="none" strike="noStrike">
                          <a:effectLst/>
                          <a:latin typeface="Arial"/>
                        </a:rPr>
                        <a:t>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solidFill>
                            <a:srgbClr val="FF0000"/>
                          </a:solidFill>
                          <a:effectLst/>
                          <a:latin typeface="Arial"/>
                        </a:rPr>
                        <a:t>Klein Michel</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a:solidFill>
                            <a:srgbClr val="FF0000"/>
                          </a:solidFill>
                          <a:effectLst/>
                          <a:latin typeface="Arial"/>
                        </a:rPr>
                        <a:t>Club Georges Mélies-Chambéry</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FF0000"/>
                          </a:solidFill>
                          <a:effectLst/>
                          <a:latin typeface="Arial"/>
                        </a:rPr>
                        <a:t>140</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FF0000"/>
                          </a:solidFill>
                          <a:effectLst/>
                          <a:latin typeface="Arial"/>
                        </a:rPr>
                        <a:t>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469">
                <a:tc>
                  <a:txBody>
                    <a:bodyPr/>
                    <a:lstStyle/>
                    <a:p>
                      <a:pPr algn="ctr" fontAlgn="ctr"/>
                      <a:r>
                        <a:rPr lang="fr-FR" sz="1100" b="0" i="0" u="none" strike="noStrike">
                          <a:effectLst/>
                          <a:latin typeface="Arial"/>
                        </a:rPr>
                        <a:t>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dirty="0" err="1">
                          <a:solidFill>
                            <a:srgbClr val="FF0000"/>
                          </a:solidFill>
                          <a:effectLst/>
                          <a:latin typeface="Arial"/>
                        </a:rPr>
                        <a:t>Vanneuville</a:t>
                      </a:r>
                      <a:r>
                        <a:rPr lang="fr-FR" sz="1100" b="0" i="0" u="none" strike="noStrike" dirty="0">
                          <a:solidFill>
                            <a:srgbClr val="FF0000"/>
                          </a:solidFill>
                          <a:effectLst/>
                          <a:latin typeface="Arial"/>
                        </a:rPr>
                        <a:t> Jacques</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dirty="0">
                          <a:solidFill>
                            <a:srgbClr val="FF0000"/>
                          </a:solidFill>
                          <a:effectLst/>
                          <a:latin typeface="Arial"/>
                        </a:rPr>
                        <a:t>Club Photo Morestel</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FF0000"/>
                          </a:solidFill>
                          <a:effectLst/>
                          <a:latin typeface="Arial"/>
                        </a:rPr>
                        <a:t>140</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FF0000"/>
                          </a:solidFill>
                          <a:effectLst/>
                          <a:latin typeface="Arial"/>
                        </a:rPr>
                        <a:t>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469">
                <a:tc>
                  <a:txBody>
                    <a:bodyPr/>
                    <a:lstStyle/>
                    <a:p>
                      <a:pPr algn="ctr" fontAlgn="ctr"/>
                      <a:r>
                        <a:rPr lang="fr-FR" sz="1100" b="0" i="0" u="none" strike="noStrike">
                          <a:effectLst/>
                          <a:latin typeface="Arial"/>
                        </a:rPr>
                        <a:t>5</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effectLst/>
                          <a:latin typeface="Arial"/>
                        </a:rPr>
                        <a:t>Simon Didier</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a:effectLst/>
                          <a:latin typeface="Arial"/>
                        </a:rPr>
                        <a:t>Photo Club Ebroicien</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139</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469">
                <a:tc>
                  <a:txBody>
                    <a:bodyPr/>
                    <a:lstStyle/>
                    <a:p>
                      <a:pPr algn="ctr" fontAlgn="ctr"/>
                      <a:r>
                        <a:rPr lang="fr-FR" sz="1100" b="0" i="0" u="none" strike="noStrike">
                          <a:effectLst/>
                          <a:latin typeface="Arial"/>
                        </a:rPr>
                        <a:t>6</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dirty="0" err="1">
                          <a:solidFill>
                            <a:srgbClr val="FF0000"/>
                          </a:solidFill>
                          <a:effectLst/>
                          <a:latin typeface="Arial"/>
                        </a:rPr>
                        <a:t>Bugnet-gattiglio</a:t>
                      </a:r>
                      <a:r>
                        <a:rPr lang="fr-FR" sz="1100" b="0" i="0" u="none" strike="noStrike" dirty="0">
                          <a:solidFill>
                            <a:srgbClr val="FF0000"/>
                          </a:solidFill>
                          <a:effectLst/>
                          <a:latin typeface="Arial"/>
                        </a:rPr>
                        <a:t> Bernadette</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dirty="0">
                          <a:solidFill>
                            <a:srgbClr val="FF0000"/>
                          </a:solidFill>
                          <a:effectLst/>
                          <a:latin typeface="Arial"/>
                        </a:rPr>
                        <a:t>Objectif Photo St Maurice l'Exil</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FF0000"/>
                          </a:solidFill>
                          <a:effectLst/>
                          <a:latin typeface="Arial"/>
                        </a:rPr>
                        <a:t>137</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FF0000"/>
                          </a:solidFill>
                          <a:effectLst/>
                          <a:latin typeface="Arial"/>
                        </a:rPr>
                        <a:t>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469">
                <a:tc>
                  <a:txBody>
                    <a:bodyPr/>
                    <a:lstStyle/>
                    <a:p>
                      <a:pPr algn="ctr" fontAlgn="ctr"/>
                      <a:r>
                        <a:rPr lang="fr-FR" sz="1100" b="0" i="0" u="none" strike="noStrike">
                          <a:effectLst/>
                          <a:latin typeface="Arial"/>
                        </a:rPr>
                        <a:t>7</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effectLst/>
                          <a:latin typeface="Arial"/>
                        </a:rPr>
                        <a:t>Denis Michel</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a:effectLst/>
                          <a:latin typeface="Arial"/>
                        </a:rPr>
                        <a:t>CISBA Val d'Essonne</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135</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469">
                <a:tc>
                  <a:txBody>
                    <a:bodyPr/>
                    <a:lstStyle/>
                    <a:p>
                      <a:pPr algn="ctr" fontAlgn="ctr"/>
                      <a:r>
                        <a:rPr lang="fr-FR" sz="1100" b="0" i="0" u="none" strike="noStrike">
                          <a:effectLst/>
                          <a:latin typeface="Arial"/>
                        </a:rPr>
                        <a:t>7</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effectLst/>
                          <a:latin typeface="Arial"/>
                        </a:rPr>
                        <a:t>Nhu Minh</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a:effectLst/>
                          <a:latin typeface="Arial"/>
                        </a:rPr>
                        <a:t>Club ASCL Multimédia</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135</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469">
                <a:tc>
                  <a:txBody>
                    <a:bodyPr/>
                    <a:lstStyle/>
                    <a:p>
                      <a:pPr algn="ctr" fontAlgn="ctr"/>
                      <a:r>
                        <a:rPr lang="fr-FR" sz="1100" b="0" i="0" u="none" strike="noStrike">
                          <a:effectLst/>
                          <a:latin typeface="Arial"/>
                        </a:rPr>
                        <a:t>9</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effectLst/>
                          <a:latin typeface="Arial"/>
                        </a:rPr>
                        <a:t>Devers Christian</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a:effectLst/>
                          <a:latin typeface="Arial"/>
                        </a:rPr>
                        <a:t>Ass.Photo.Double Déclic</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134</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469">
                <a:tc>
                  <a:txBody>
                    <a:bodyPr/>
                    <a:lstStyle/>
                    <a:p>
                      <a:pPr algn="ctr" fontAlgn="ctr"/>
                      <a:r>
                        <a:rPr lang="fr-FR" sz="1100" b="0" i="0" u="none" strike="noStrike">
                          <a:effectLst/>
                          <a:latin typeface="Arial"/>
                        </a:rPr>
                        <a:t>10</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effectLst/>
                          <a:latin typeface="Arial"/>
                        </a:rPr>
                        <a:t>Luizy-Gasnier Monique</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a:effectLst/>
                          <a:latin typeface="Arial"/>
                        </a:rPr>
                        <a:t>PC L'Objectif d'Ouzouer-le-Marché</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133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469">
                <a:tc>
                  <a:txBody>
                    <a:bodyPr/>
                    <a:lstStyle/>
                    <a:p>
                      <a:pPr algn="ctr" fontAlgn="ctr"/>
                      <a:r>
                        <a:rPr lang="fr-FR" sz="1100" b="0" i="0" u="none" strike="noStrike">
                          <a:effectLst/>
                          <a:latin typeface="Arial"/>
                        </a:rPr>
                        <a:t>10</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effectLst/>
                          <a:latin typeface="Arial"/>
                        </a:rPr>
                        <a:t>Salmon Marie-jeanne</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a:effectLst/>
                          <a:latin typeface="Arial"/>
                        </a:rPr>
                        <a:t>IBO - Toulouse</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133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469">
                <a:tc>
                  <a:txBody>
                    <a:bodyPr/>
                    <a:lstStyle/>
                    <a:p>
                      <a:pPr algn="ctr" fontAlgn="ctr"/>
                      <a:r>
                        <a:rPr lang="fr-FR" sz="1100" b="0" i="0" u="none" strike="noStrike">
                          <a:effectLst/>
                          <a:latin typeface="Arial"/>
                        </a:rPr>
                        <a:t>12</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effectLst/>
                          <a:latin typeface="Arial"/>
                        </a:rPr>
                        <a:t>Eudes Didier</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a:effectLst/>
                          <a:latin typeface="Arial"/>
                        </a:rPr>
                        <a:t>Individuel FPF</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132</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469">
                <a:tc>
                  <a:txBody>
                    <a:bodyPr/>
                    <a:lstStyle/>
                    <a:p>
                      <a:pPr algn="ctr" fontAlgn="ctr"/>
                      <a:r>
                        <a:rPr lang="fr-FR" sz="1100" b="0" i="0" u="none" strike="noStrike">
                          <a:effectLst/>
                          <a:latin typeface="Arial"/>
                        </a:rPr>
                        <a:t>13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effectLst/>
                          <a:latin typeface="Arial"/>
                        </a:rPr>
                        <a:t>Caubet Isabelle</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a:effectLst/>
                          <a:latin typeface="Arial"/>
                        </a:rPr>
                        <a:t>IBO - Toulouse</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129</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469">
                <a:tc>
                  <a:txBody>
                    <a:bodyPr/>
                    <a:lstStyle/>
                    <a:p>
                      <a:pPr algn="ctr" fontAlgn="ctr"/>
                      <a:r>
                        <a:rPr lang="fr-FR" sz="1100" b="0" i="0" u="none" strike="noStrike">
                          <a:effectLst/>
                          <a:latin typeface="Arial"/>
                        </a:rPr>
                        <a:t>13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effectLst/>
                          <a:latin typeface="Arial"/>
                        </a:rPr>
                        <a:t>Garcia Dominique</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a:effectLst/>
                          <a:latin typeface="Arial"/>
                        </a:rPr>
                        <a:t>Objectif Image Nice</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129</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469">
                <a:tc>
                  <a:txBody>
                    <a:bodyPr/>
                    <a:lstStyle/>
                    <a:p>
                      <a:pPr algn="ctr" fontAlgn="ctr"/>
                      <a:r>
                        <a:rPr lang="fr-FR" sz="1100" b="0" i="0" u="none" strike="noStrike">
                          <a:effectLst/>
                          <a:latin typeface="Arial"/>
                        </a:rPr>
                        <a:t>13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effectLst/>
                          <a:latin typeface="Arial"/>
                        </a:rPr>
                        <a:t>Oriot le sellin Gilles</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a:effectLst/>
                          <a:latin typeface="Arial"/>
                        </a:rPr>
                        <a:t>Sté Photographique de Rennes</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129</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469">
                <a:tc>
                  <a:txBody>
                    <a:bodyPr/>
                    <a:lstStyle/>
                    <a:p>
                      <a:pPr algn="ctr" fontAlgn="ctr"/>
                      <a:r>
                        <a:rPr lang="fr-FR" sz="1100" b="0" i="0" u="none" strike="noStrike">
                          <a:effectLst/>
                          <a:latin typeface="Arial"/>
                        </a:rPr>
                        <a:t>13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effectLst/>
                          <a:latin typeface="Arial"/>
                        </a:rPr>
                        <a:t>Soulier Pierre</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a:effectLst/>
                          <a:latin typeface="Arial"/>
                        </a:rPr>
                        <a:t>Photo Club ASPTT - Tulle</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129</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469">
                <a:tc>
                  <a:txBody>
                    <a:bodyPr/>
                    <a:lstStyle/>
                    <a:p>
                      <a:pPr algn="ctr" fontAlgn="ctr"/>
                      <a:r>
                        <a:rPr lang="fr-FR" sz="1100" b="0" i="0" u="none" strike="noStrike">
                          <a:effectLst/>
                          <a:latin typeface="Arial"/>
                        </a:rPr>
                        <a:t>17</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effectLst/>
                          <a:latin typeface="Arial"/>
                        </a:rPr>
                        <a:t>Cailloux José</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a:effectLst/>
                          <a:latin typeface="Arial"/>
                        </a:rPr>
                        <a:t>Cantal Photo Club</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128</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469">
                <a:tc>
                  <a:txBody>
                    <a:bodyPr/>
                    <a:lstStyle/>
                    <a:p>
                      <a:pPr algn="ctr" fontAlgn="ctr"/>
                      <a:r>
                        <a:rPr lang="fr-FR" sz="1100" b="0" i="0" u="none" strike="noStrike">
                          <a:effectLst/>
                          <a:latin typeface="Arial"/>
                        </a:rPr>
                        <a:t>17</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effectLst/>
                          <a:latin typeface="Arial"/>
                        </a:rPr>
                        <a:t>Guillou Jean-Paul</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a:effectLst/>
                          <a:latin typeface="Arial"/>
                        </a:rPr>
                        <a:t>Photo Club USML Maisons Laffitte</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128</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469">
                <a:tc>
                  <a:txBody>
                    <a:bodyPr/>
                    <a:lstStyle/>
                    <a:p>
                      <a:pPr algn="ctr" fontAlgn="ctr"/>
                      <a:r>
                        <a:rPr lang="fr-FR" sz="1100" b="0" i="0" u="none" strike="noStrike">
                          <a:effectLst/>
                          <a:latin typeface="Arial"/>
                        </a:rPr>
                        <a:t>19</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effectLst/>
                          <a:latin typeface="Arial"/>
                        </a:rPr>
                        <a:t>Goirand Alain</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a:effectLst/>
                          <a:latin typeface="Arial"/>
                        </a:rPr>
                        <a:t>Club Photo GRAFF' - Illkirch</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127</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469">
                <a:tc>
                  <a:txBody>
                    <a:bodyPr/>
                    <a:lstStyle/>
                    <a:p>
                      <a:pPr algn="ctr" fontAlgn="ctr"/>
                      <a:r>
                        <a:rPr lang="fr-FR" sz="1100" b="0" i="0" u="none" strike="noStrike">
                          <a:effectLst/>
                          <a:latin typeface="Arial"/>
                        </a:rPr>
                        <a:t>20</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effectLst/>
                          <a:latin typeface="Arial"/>
                        </a:rPr>
                        <a:t>Vesseron Jean-Marc</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a:effectLst/>
                          <a:latin typeface="Arial"/>
                        </a:rPr>
                        <a:t>Visions et Reflets Reims</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Arial"/>
                        </a:rPr>
                        <a:t>125</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effectLst/>
                          <a:latin typeface="Arial"/>
                        </a:rPr>
                        <a:t>3</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59457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8" y="260648"/>
            <a:ext cx="8640960" cy="6555641"/>
          </a:xfrm>
          <a:prstGeom prst="rect">
            <a:avLst/>
          </a:prstGeom>
          <a:noFill/>
        </p:spPr>
        <p:txBody>
          <a:bodyPr wrap="square" rtlCol="0">
            <a:spAutoFit/>
          </a:bodyPr>
          <a:lstStyle/>
          <a:p>
            <a:r>
              <a:rPr lang="fr-FR" sz="1400" dirty="0"/>
              <a:t>Bonjour à tous,</a:t>
            </a:r>
          </a:p>
          <a:p>
            <a:endParaRPr lang="fr-FR" sz="1400" dirty="0"/>
          </a:p>
          <a:p>
            <a:r>
              <a:rPr lang="fr-FR" sz="1400" dirty="0"/>
              <a:t>J’ai pris connaissance de l’email de Albert DEBIEVE en date du 13/07.</a:t>
            </a:r>
          </a:p>
          <a:p>
            <a:endParaRPr lang="fr-FR" sz="1400" dirty="0"/>
          </a:p>
          <a:p>
            <a:r>
              <a:rPr lang="fr-FR" sz="1400" dirty="0"/>
              <a:t>Sur le fond je suis en accord avec les conclusions, j’avais d’ailleurs demandé, dès le 3/04/2015, de retirer et remplacer cette photo de la sélection de notre UR pour le National 2 pensant justement que sa ressemblance avec la photo présentée en Coupe de France IP pouvait créer problème….    Notre analyse commune (UR et club),  de ces deux clichés, était qu’il ne s’agissait pas de la même image et malgré le doute qu'elle pouvait susciter, il était de toutes façon trop tard pour la remplacer, les enregistrements pour le N2 et l’expédition des tirages étaient déjà faits.  </a:t>
            </a:r>
          </a:p>
          <a:p>
            <a:endParaRPr lang="fr-FR" sz="1400" dirty="0"/>
          </a:p>
          <a:p>
            <a:r>
              <a:rPr lang="fr-FR" sz="1400" dirty="0"/>
              <a:t>Il serait peut-être utile de rappeler qu’il faut éviter de présenter la même année des photos identiques ou ressemblantes  dans un concours régional qualificatif et un concours National.</a:t>
            </a:r>
          </a:p>
          <a:p>
            <a:endParaRPr lang="fr-FR" sz="1400" dirty="0"/>
          </a:p>
          <a:p>
            <a:r>
              <a:rPr lang="fr-FR" sz="1400" dirty="0"/>
              <a:t>En ce qui concerne la technique, il ne s’agit pas d’un même fichier, mais d’un assemblage de plusieurs prises de vues réalisées avec le même cadrage (14 clichés pour la version couleur et  13 clichés pour la version N&amp;B), mais il est clair que le résultat est similaire bien s’il ne s’agisse pas de la même image.</a:t>
            </a:r>
          </a:p>
          <a:p>
            <a:endParaRPr lang="fr-FR" sz="1400" dirty="0"/>
          </a:p>
          <a:p>
            <a:r>
              <a:rPr lang="fr-FR" sz="1400" dirty="0"/>
              <a:t>Sur la forme, je suis perplexe :</a:t>
            </a:r>
          </a:p>
          <a:p>
            <a:endParaRPr lang="fr-FR" sz="1400" dirty="0"/>
          </a:p>
          <a:p>
            <a:r>
              <a:rPr lang="fr-FR" sz="1400" dirty="0"/>
              <a:t>Il est dommage de se retrouver dans cette situation alors que tout a été annoncé au sein du club et que nos sélections pour le National 1 de 2016 sont maintenant planifiées.</a:t>
            </a:r>
          </a:p>
          <a:p>
            <a:endParaRPr lang="fr-FR" sz="1400" dirty="0"/>
          </a:p>
          <a:p>
            <a:r>
              <a:rPr lang="fr-FR" sz="1400" dirty="0"/>
              <a:t>Il est vexant de se voir attribuer la note de 3x6 alors que je n’ai cherché à gruger personne, pour preuve,  j’ai attribué le même nom aux deux clichés.  Je souhaiterais, si cela est encore possible, que  la photo présentée en National 2 N&amp;B  soit purement et simplement retirée du classement.</a:t>
            </a:r>
          </a:p>
          <a:p>
            <a:endParaRPr lang="fr-FR" sz="1400" dirty="0"/>
          </a:p>
          <a:p>
            <a:endParaRPr lang="fr-FR" sz="1400" dirty="0"/>
          </a:p>
          <a:p>
            <a:r>
              <a:rPr lang="fr-FR" sz="1400" dirty="0"/>
              <a:t>Cordialement</a:t>
            </a:r>
          </a:p>
          <a:p>
            <a:endParaRPr lang="fr-FR" sz="1400" dirty="0"/>
          </a:p>
          <a:p>
            <a:r>
              <a:rPr lang="fr-FR" sz="1400" dirty="0"/>
              <a:t>Michel KLEIN</a:t>
            </a:r>
          </a:p>
        </p:txBody>
      </p:sp>
    </p:spTree>
    <p:extLst>
      <p:ext uri="{BB962C8B-B14F-4D97-AF65-F5344CB8AC3E}">
        <p14:creationId xmlns="" xmlns:p14="http://schemas.microsoft.com/office/powerpoint/2010/main" val="625933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260648"/>
            <a:ext cx="8712968" cy="5909310"/>
          </a:xfrm>
          <a:prstGeom prst="rect">
            <a:avLst/>
          </a:prstGeom>
          <a:noFill/>
        </p:spPr>
        <p:txBody>
          <a:bodyPr wrap="square" rtlCol="0">
            <a:spAutoFit/>
          </a:bodyPr>
          <a:lstStyle/>
          <a:p>
            <a:r>
              <a:rPr lang="fr-FR" sz="1400" dirty="0"/>
              <a:t>je pense que les règles sont connues de tous, on ne peut pas présenter la même photo à deux concours fédéraux, quels qu’ils soient, nationaux ou régionaux (les régionaux étant qualificatifs pour le N2).</a:t>
            </a:r>
          </a:p>
          <a:p>
            <a:r>
              <a:rPr lang="fr-FR" sz="1400" dirty="0"/>
              <a:t>De mon côté, je ne peux pas vérifier toutes photos de tous les concours régionaux et je ne peux pas me substituer aux auteurs et clubs.</a:t>
            </a:r>
          </a:p>
          <a:p>
            <a:r>
              <a:rPr lang="fr-FR" sz="1400" dirty="0"/>
              <a:t> </a:t>
            </a:r>
          </a:p>
          <a:p>
            <a:r>
              <a:rPr lang="fr-FR" sz="1400" dirty="0"/>
              <a:t>Comme tu le dis, lorsque le problème (potentiel à ce moment là) est venu à ma connaissance, il était trop tard pour rattraper le coup, les photos étaient déjà parties pour le N2 N&amp;B.</a:t>
            </a:r>
          </a:p>
          <a:p>
            <a:r>
              <a:rPr lang="fr-FR" sz="1400" dirty="0"/>
              <a:t>Je ne crois pas que tu aies voulu gruger qui que ce soit, je pense sincèrement que nous sommes dans un cas de mauvaise interprétation des règlements.</a:t>
            </a:r>
          </a:p>
          <a:p>
            <a:r>
              <a:rPr lang="fr-FR" sz="1400" dirty="0"/>
              <a:t> </a:t>
            </a:r>
          </a:p>
          <a:p>
            <a:r>
              <a:rPr lang="fr-FR" sz="1400" dirty="0"/>
              <a:t>Au niveau de l’analyse des photos, au moment du jugement du N2, nous avions comparé et nous en étions arrivés à dire que les photos sont différentes. </a:t>
            </a:r>
            <a:r>
              <a:rPr lang="fr-FR" sz="1400" dirty="0" smtClean="0"/>
              <a:t>Ceci </a:t>
            </a:r>
            <a:r>
              <a:rPr lang="fr-FR" sz="1400" dirty="0"/>
              <a:t>dans la bousculade d’un jugement... Le cas avait été signalé par une personne qui assistait au jugement et qui connaissait la photo présentée en IP. Cette photo avait été remarquée, la preuve !</a:t>
            </a:r>
          </a:p>
          <a:p>
            <a:r>
              <a:rPr lang="fr-FR" sz="1400" dirty="0"/>
              <a:t>Ensuite, calmement, en voyant les fichiers sélectionnés pour publication dans le Florilège, il a été jugé que les deux images étaient vraiment très similaires et donc contraires aux règlements des concours. D’où le déclassement.</a:t>
            </a:r>
          </a:p>
          <a:p>
            <a:r>
              <a:rPr lang="fr-FR" sz="1400" dirty="0"/>
              <a:t> </a:t>
            </a:r>
          </a:p>
          <a:p>
            <a:r>
              <a:rPr lang="fr-FR" sz="1400" dirty="0"/>
              <a:t>Je comprends bien la déception au sein du club, mais cette situation a bien été provoquée au sein du club, non ?</a:t>
            </a:r>
          </a:p>
          <a:p>
            <a:r>
              <a:rPr lang="fr-FR" sz="1400" dirty="0"/>
              <a:t> </a:t>
            </a:r>
          </a:p>
          <a:p>
            <a:r>
              <a:rPr lang="fr-FR" sz="1400" dirty="0"/>
              <a:t>Que la photo soit retirée du classement, je laisse Albert décider.</a:t>
            </a:r>
          </a:p>
          <a:p>
            <a:r>
              <a:rPr lang="fr-FR" sz="1400" dirty="0"/>
              <a:t> </a:t>
            </a:r>
          </a:p>
          <a:p>
            <a:r>
              <a:rPr lang="fr-FR" sz="1400" dirty="0"/>
              <a:t>J’espère que cette situation ne vous empêchera pas, toi et ton club, de continuer à nous présenter de belles photos. Je suis persuadé que ce n’est que partie remise et que vous monterez en N1 l’année prochaine !</a:t>
            </a:r>
          </a:p>
          <a:p>
            <a:r>
              <a:rPr lang="fr-FR" sz="1400" dirty="0"/>
              <a:t>Bonne soirée</a:t>
            </a:r>
          </a:p>
          <a:p>
            <a:r>
              <a:rPr lang="fr-FR" sz="1400" dirty="0"/>
              <a:t> </a:t>
            </a:r>
          </a:p>
          <a:p>
            <a:r>
              <a:rPr lang="fr-FR" sz="1400" dirty="0"/>
              <a:t>Dominique </a:t>
            </a:r>
            <a:r>
              <a:rPr lang="fr-FR" sz="1400" dirty="0" err="1"/>
              <a:t>Gastaldi</a:t>
            </a:r>
            <a:endParaRPr lang="fr-FR" sz="1400" dirty="0"/>
          </a:p>
          <a:p>
            <a:r>
              <a:rPr lang="fr-FR" sz="1400" dirty="0"/>
              <a:t>Président de l'UR11</a:t>
            </a:r>
          </a:p>
        </p:txBody>
      </p:sp>
    </p:spTree>
    <p:extLst>
      <p:ext uri="{BB962C8B-B14F-4D97-AF65-F5344CB8AC3E}">
        <p14:creationId xmlns="" xmlns:p14="http://schemas.microsoft.com/office/powerpoint/2010/main" val="2729127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332656"/>
            <a:ext cx="8352928" cy="3416320"/>
          </a:xfrm>
          <a:prstGeom prst="rect">
            <a:avLst/>
          </a:prstGeom>
          <a:noFill/>
        </p:spPr>
        <p:txBody>
          <a:bodyPr wrap="square" rtlCol="0">
            <a:spAutoFit/>
          </a:bodyPr>
          <a:lstStyle/>
          <a:p>
            <a:r>
              <a:rPr lang="fr-FR" dirty="0" smtClean="0"/>
              <a:t>Suite à ce courrier initialisé par le commissaire FPF  Noir et Blanc  Albert </a:t>
            </a:r>
            <a:r>
              <a:rPr lang="fr-FR" dirty="0" err="1" smtClean="0"/>
              <a:t>Debieve</a:t>
            </a:r>
            <a:r>
              <a:rPr lang="fr-FR" dirty="0" smtClean="0"/>
              <a:t> </a:t>
            </a:r>
          </a:p>
          <a:p>
            <a:endParaRPr lang="fr-FR" dirty="0"/>
          </a:p>
          <a:p>
            <a:r>
              <a:rPr lang="fr-FR" dirty="0" smtClean="0"/>
              <a:t>La photo de Michel se trouve notée 3x6 = 18 et perd de ce fait 30 points</a:t>
            </a:r>
          </a:p>
          <a:p>
            <a:endParaRPr lang="fr-FR" dirty="0"/>
          </a:p>
          <a:p>
            <a:r>
              <a:rPr lang="fr-FR" dirty="0" smtClean="0"/>
              <a:t>Le club n’est plus éligible au National 1 et Michel sort du classement Auteur.</a:t>
            </a:r>
          </a:p>
          <a:p>
            <a:endParaRPr lang="fr-FR" dirty="0"/>
          </a:p>
          <a:p>
            <a:r>
              <a:rPr lang="fr-FR" dirty="0" smtClean="0"/>
              <a:t>Dommage pour lui et Méliès  qui méritaient cette montée par la qualité de leur prestation,</a:t>
            </a:r>
          </a:p>
          <a:p>
            <a:endParaRPr lang="fr-FR" dirty="0"/>
          </a:p>
          <a:p>
            <a:r>
              <a:rPr lang="fr-FR" dirty="0" smtClean="0"/>
              <a:t>Que cette situation nous serve de leçon ( club et Auteur) pour les concours à venir</a:t>
            </a:r>
          </a:p>
          <a:p>
            <a:endParaRPr lang="fr-FR" dirty="0"/>
          </a:p>
          <a:p>
            <a:r>
              <a:rPr lang="fr-FR" dirty="0" smtClean="0"/>
              <a:t>Bonne chance aux 3 clubs qui montent</a:t>
            </a:r>
            <a:endParaRPr lang="fr-FR" dirty="0"/>
          </a:p>
        </p:txBody>
      </p:sp>
    </p:spTree>
    <p:extLst>
      <p:ext uri="{BB962C8B-B14F-4D97-AF65-F5344CB8AC3E}">
        <p14:creationId xmlns="" xmlns:p14="http://schemas.microsoft.com/office/powerpoint/2010/main" val="3114945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ederation-photo.fr/sites/federation-photo.fr/fpf_outils/outil-ip/2015/Compet04/dvd/NBN2-0048.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1619672" y="125412"/>
            <a:ext cx="5210175" cy="60864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59966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ederation-photo.fr/sites/federation-photo.fr/fpf_outils/outil-ip/2015/Compet04/dvd/NBN2-0061.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1763688" y="260648"/>
            <a:ext cx="5210175" cy="60864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65579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Ordre du jour de l’AG </a:t>
            </a:r>
            <a:r>
              <a:rPr lang="fr-FR" dirty="0" smtClean="0"/>
              <a:t>:</a:t>
            </a:r>
            <a:endParaRPr lang="fr-FR" dirty="0"/>
          </a:p>
        </p:txBody>
      </p:sp>
      <p:sp>
        <p:nvSpPr>
          <p:cNvPr id="3" name="Espace réservé du contenu 2"/>
          <p:cNvSpPr>
            <a:spLocks noGrp="1"/>
          </p:cNvSpPr>
          <p:nvPr>
            <p:ph idx="1"/>
          </p:nvPr>
        </p:nvSpPr>
        <p:spPr/>
        <p:txBody>
          <a:bodyPr>
            <a:normAutofit/>
          </a:bodyPr>
          <a:lstStyle/>
          <a:p>
            <a:pPr lvl="0"/>
            <a:r>
              <a:rPr lang="fr-FR" sz="2400" dirty="0" smtClean="0"/>
              <a:t>Rapport moral du Président</a:t>
            </a:r>
          </a:p>
          <a:p>
            <a:pPr lvl="0"/>
            <a:r>
              <a:rPr lang="fr-FR" sz="2400" dirty="0" smtClean="0"/>
              <a:t>Rapports d'activités par les Commissaires Régionaux</a:t>
            </a:r>
          </a:p>
          <a:p>
            <a:pPr lvl="0"/>
            <a:r>
              <a:rPr lang="fr-FR" sz="2400" dirty="0" smtClean="0"/>
              <a:t>Vote</a:t>
            </a:r>
          </a:p>
          <a:p>
            <a:pPr lvl="0"/>
            <a:r>
              <a:rPr lang="fr-FR" sz="2400" dirty="0" smtClean="0"/>
              <a:t>Rapport financier et prévisionnel du Trésorier</a:t>
            </a:r>
          </a:p>
          <a:p>
            <a:pPr lvl="0"/>
            <a:r>
              <a:rPr lang="fr-FR" sz="2400" dirty="0" smtClean="0"/>
              <a:t>Vote</a:t>
            </a:r>
          </a:p>
          <a:p>
            <a:pPr lvl="0"/>
            <a:r>
              <a:rPr lang="fr-FR" sz="2400" dirty="0" smtClean="0"/>
              <a:t>Election des membres du CA</a:t>
            </a:r>
          </a:p>
          <a:p>
            <a:pPr lvl="0"/>
            <a:r>
              <a:rPr lang="fr-FR" sz="2400" dirty="0" smtClean="0"/>
              <a:t>Calendrier des concours régionaux</a:t>
            </a:r>
          </a:p>
          <a:p>
            <a:pPr lvl="0"/>
            <a:r>
              <a:rPr lang="fr-FR" sz="2400" dirty="0" smtClean="0"/>
              <a:t>Remise des prix</a:t>
            </a:r>
          </a:p>
          <a:p>
            <a:pPr lvl="0"/>
            <a:r>
              <a:rPr lang="fr-FR" sz="2400" dirty="0" smtClean="0"/>
              <a:t>Animation spéciale</a:t>
            </a:r>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ederation-photo.fr/sites/federation-photo.fr/fpf_outils/outil-ip/2015/Compet04/dvd/NBN2-0065.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2051720" y="404664"/>
            <a:ext cx="5210175" cy="60864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07708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federation-photo.fr/sites/federation-photo.fr/fpf_outils/outil-ip/2015/Compet04/dvd/NBN2-0050.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1691680" y="260648"/>
            <a:ext cx="5210175" cy="60864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930482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federation-photo.fr/sites/federation-photo.fr/fpf_outils/outil-ip/2015/Compet04/dvd/NBN2-0047.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395536" y="260648"/>
            <a:ext cx="7820025" cy="60864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018856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federation-photo.fr/sites/federation-photo.fr/fpf_outils/outil-ip/2015/Compet04/dvd/NBN2-0062.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1835696" y="404664"/>
            <a:ext cx="5210175" cy="60864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573689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federation-photo.fr/sites/federation-photo.fr/fpf_outils/outil-ip/2015/Compet04/dvd/NBN2-0086.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2123728" y="404664"/>
            <a:ext cx="5210175" cy="60864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333371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ederation-photo.fr/sites/federation-photo.fr/fpf_outils/outil-ip/2015/Compet04/dvd/NBN2-0088.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2051720" y="332656"/>
            <a:ext cx="5210175" cy="60864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325419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federation-photo.fr/sites/federation-photo.fr/fpf_outils/outil-ip/2015/Compet04/dvd/NBN2-0068.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1835696" y="404664"/>
            <a:ext cx="5210175" cy="60864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67839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260648"/>
            <a:ext cx="8136904" cy="646331"/>
          </a:xfrm>
          <a:prstGeom prst="rect">
            <a:avLst/>
          </a:prstGeom>
          <a:noFill/>
        </p:spPr>
        <p:txBody>
          <a:bodyPr wrap="square" rtlCol="0">
            <a:spAutoFit/>
          </a:bodyPr>
          <a:lstStyle/>
          <a:p>
            <a:pPr algn="ctr"/>
            <a:r>
              <a:rPr lang="fr-FR" sz="3600" dirty="0" smtClean="0"/>
              <a:t>Les  juges</a:t>
            </a:r>
            <a:endParaRPr lang="fr-FR" sz="3600" dirty="0"/>
          </a:p>
        </p:txBody>
      </p:sp>
      <p:sp>
        <p:nvSpPr>
          <p:cNvPr id="4" name="Rectangle 3"/>
          <p:cNvSpPr/>
          <p:nvPr/>
        </p:nvSpPr>
        <p:spPr>
          <a:xfrm>
            <a:off x="251520" y="3244334"/>
            <a:ext cx="10477838" cy="646331"/>
          </a:xfrm>
          <a:prstGeom prst="rect">
            <a:avLst/>
          </a:prstGeom>
        </p:spPr>
        <p:txBody>
          <a:bodyPr wrap="square">
            <a:spAutoFit/>
          </a:bodyPr>
          <a:lstStyle/>
          <a:p>
            <a:r>
              <a:rPr lang="fr-FR" sz="3600" dirty="0"/>
              <a:t>Alain Doret, Jean Claude Paillé, Laura </a:t>
            </a:r>
            <a:r>
              <a:rPr lang="fr-FR" sz="3600" dirty="0" err="1"/>
              <a:t>Prego</a:t>
            </a:r>
            <a:endParaRPr lang="fr-FR" sz="3600" dirty="0"/>
          </a:p>
        </p:txBody>
      </p:sp>
    </p:spTree>
    <p:extLst>
      <p:ext uri="{BB962C8B-B14F-4D97-AF65-F5344CB8AC3E}">
        <p14:creationId xmlns="" xmlns:p14="http://schemas.microsoft.com/office/powerpoint/2010/main" val="15217743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404664"/>
            <a:ext cx="7992888" cy="2246769"/>
          </a:xfrm>
          <a:prstGeom prst="rect">
            <a:avLst/>
          </a:prstGeom>
          <a:noFill/>
        </p:spPr>
        <p:txBody>
          <a:bodyPr wrap="square" rtlCol="0">
            <a:spAutoFit/>
          </a:bodyPr>
          <a:lstStyle/>
          <a:p>
            <a:pPr algn="ctr"/>
            <a:r>
              <a:rPr lang="fr-FR" sz="2800" dirty="0" smtClean="0"/>
              <a:t>A l’année prochaine</a:t>
            </a:r>
          </a:p>
          <a:p>
            <a:pPr algn="ctr"/>
            <a:endParaRPr lang="fr-FR" sz="2800" dirty="0" smtClean="0"/>
          </a:p>
          <a:p>
            <a:pPr algn="ctr"/>
            <a:r>
              <a:rPr lang="fr-FR" sz="2800" dirty="0" smtClean="0"/>
              <a:t>5 Mars 2016 à Bourgoin-Jallieu</a:t>
            </a:r>
            <a:endParaRPr lang="fr-FR" sz="2800" dirty="0"/>
          </a:p>
          <a:p>
            <a:pPr algn="ctr"/>
            <a:endParaRPr lang="fr-FR" sz="2800" dirty="0" smtClean="0"/>
          </a:p>
          <a:p>
            <a:pPr algn="ctr"/>
            <a:endParaRPr lang="fr-FR" sz="2800" dirty="0"/>
          </a:p>
        </p:txBody>
      </p:sp>
      <p:sp>
        <p:nvSpPr>
          <p:cNvPr id="3" name="ZoneTexte 2"/>
          <p:cNvSpPr txBox="1"/>
          <p:nvPr/>
        </p:nvSpPr>
        <p:spPr>
          <a:xfrm>
            <a:off x="457416" y="5445224"/>
            <a:ext cx="8280920" cy="646331"/>
          </a:xfrm>
          <a:prstGeom prst="rect">
            <a:avLst/>
          </a:prstGeom>
          <a:noFill/>
        </p:spPr>
        <p:txBody>
          <a:bodyPr wrap="square" rtlCol="0">
            <a:spAutoFit/>
          </a:bodyPr>
          <a:lstStyle/>
          <a:p>
            <a:r>
              <a:rPr lang="fr-FR" dirty="0" smtClean="0"/>
              <a:t>Jacques VANNEUVILLE  M.FIAP</a:t>
            </a:r>
          </a:p>
          <a:p>
            <a:r>
              <a:rPr lang="fr-FR" dirty="0" smtClean="0"/>
              <a:t>Commissaire N/B papier  UR11</a:t>
            </a:r>
            <a:endParaRPr lang="fr-FR" dirty="0"/>
          </a:p>
        </p:txBody>
      </p:sp>
    </p:spTree>
    <p:extLst>
      <p:ext uri="{BB962C8B-B14F-4D97-AF65-F5344CB8AC3E}">
        <p14:creationId xmlns="" xmlns:p14="http://schemas.microsoft.com/office/powerpoint/2010/main" val="9696829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36912"/>
            <a:ext cx="8445624" cy="1143000"/>
          </a:xfrm>
        </p:spPr>
        <p:txBody>
          <a:bodyPr>
            <a:normAutofit fontScale="90000"/>
          </a:bodyPr>
          <a:lstStyle/>
          <a:p>
            <a:r>
              <a:rPr lang="fr-FR" dirty="0" smtClean="0"/>
              <a:t>Rapport pour  </a:t>
            </a:r>
            <a:br>
              <a:rPr lang="fr-FR" dirty="0" smtClean="0"/>
            </a:br>
            <a:r>
              <a:rPr lang="fr-FR" dirty="0" smtClean="0"/>
              <a:t>la Couleur Papier</a:t>
            </a:r>
            <a:endParaRPr lang="fr-FR" dirty="0"/>
          </a:p>
        </p:txBody>
      </p:sp>
      <p:sp>
        <p:nvSpPr>
          <p:cNvPr id="4" name="Rectangle 3"/>
          <p:cNvSpPr/>
          <p:nvPr/>
        </p:nvSpPr>
        <p:spPr>
          <a:xfrm>
            <a:off x="251520" y="1124744"/>
            <a:ext cx="864096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outils.federation-photo.fr/outil-ip/2015/stats_congres_UR11.png"/>
          <p:cNvPicPr>
            <a:picLocks noChangeAspect="1" noChangeArrowheads="1"/>
          </p:cNvPicPr>
          <p:nvPr/>
        </p:nvPicPr>
        <p:blipFill>
          <a:blip r:embed="rId2" cstate="screen"/>
          <a:srcRect b="8709"/>
          <a:stretch>
            <a:fillRect/>
          </a:stretch>
        </p:blipFill>
        <p:spPr bwMode="auto">
          <a:xfrm>
            <a:off x="395536" y="1700808"/>
            <a:ext cx="7992888" cy="4104456"/>
          </a:xfrm>
          <a:prstGeom prst="rect">
            <a:avLst/>
          </a:prstGeom>
          <a:noFill/>
        </p:spPr>
      </p:pic>
      <p:sp>
        <p:nvSpPr>
          <p:cNvPr id="2" name="Titre 1"/>
          <p:cNvSpPr>
            <a:spLocks noGrp="1"/>
          </p:cNvSpPr>
          <p:nvPr>
            <p:ph type="title"/>
          </p:nvPr>
        </p:nvSpPr>
        <p:spPr/>
        <p:txBody>
          <a:bodyPr/>
          <a:lstStyle/>
          <a:p>
            <a:r>
              <a:rPr lang="fr-FR" dirty="0" smtClean="0"/>
              <a:t>Rapport moral du Président</a:t>
            </a:r>
            <a:endParaRPr lang="fr-FR" dirty="0"/>
          </a:p>
        </p:txBody>
      </p:sp>
      <p:grpSp>
        <p:nvGrpSpPr>
          <p:cNvPr id="18" name="Groupe 17"/>
          <p:cNvGrpSpPr/>
          <p:nvPr/>
        </p:nvGrpSpPr>
        <p:grpSpPr>
          <a:xfrm>
            <a:off x="7092280" y="4221088"/>
            <a:ext cx="1368152" cy="648072"/>
            <a:chOff x="7596336" y="2780928"/>
            <a:chExt cx="1368152" cy="648072"/>
          </a:xfrm>
        </p:grpSpPr>
        <p:sp>
          <p:nvSpPr>
            <p:cNvPr id="10" name="Rectangle 9"/>
            <p:cNvSpPr/>
            <p:nvPr/>
          </p:nvSpPr>
          <p:spPr>
            <a:xfrm>
              <a:off x="7596336" y="2996952"/>
              <a:ext cx="1368152" cy="43204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r-FR" sz="1200" dirty="0" smtClean="0">
                  <a:solidFill>
                    <a:schemeClr val="tx1"/>
                  </a:solidFill>
                </a:rPr>
                <a:t>Abonnés à FP :</a:t>
              </a:r>
            </a:p>
            <a:p>
              <a:pPr algn="ctr"/>
              <a:r>
                <a:rPr lang="fr-FR" sz="1200" dirty="0" smtClean="0">
                  <a:solidFill>
                    <a:schemeClr val="tx1"/>
                  </a:solidFill>
                </a:rPr>
                <a:t>27,4% (+1%)</a:t>
              </a:r>
              <a:endParaRPr lang="fr-FR" sz="1200" dirty="0">
                <a:solidFill>
                  <a:schemeClr val="tx1"/>
                </a:solidFill>
              </a:endParaRPr>
            </a:p>
          </p:txBody>
        </p:sp>
        <p:cxnSp>
          <p:nvCxnSpPr>
            <p:cNvPr id="11" name="Connecteur droit avec flèche 10"/>
            <p:cNvCxnSpPr/>
            <p:nvPr/>
          </p:nvCxnSpPr>
          <p:spPr>
            <a:xfrm flipV="1">
              <a:off x="8172400" y="2780928"/>
              <a:ext cx="144016"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6804248" y="5157192"/>
            <a:ext cx="136815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r-FR" sz="1200" dirty="0" smtClean="0">
                <a:solidFill>
                  <a:schemeClr val="tx1"/>
                </a:solidFill>
              </a:rPr>
              <a:t>Jeunes -25 ans :</a:t>
            </a:r>
          </a:p>
          <a:p>
            <a:pPr algn="ctr"/>
            <a:r>
              <a:rPr lang="fr-FR" sz="1200" dirty="0" smtClean="0">
                <a:solidFill>
                  <a:schemeClr val="tx1"/>
                </a:solidFill>
              </a:rPr>
              <a:t>9 (&lt;2%)</a:t>
            </a:r>
            <a:endParaRPr lang="fr-FR" sz="1200" dirty="0">
              <a:solidFill>
                <a:schemeClr val="tx1"/>
              </a:solidFill>
            </a:endParaRPr>
          </a:p>
        </p:txBody>
      </p:sp>
      <p:grpSp>
        <p:nvGrpSpPr>
          <p:cNvPr id="19" name="Groupe 18"/>
          <p:cNvGrpSpPr/>
          <p:nvPr/>
        </p:nvGrpSpPr>
        <p:grpSpPr>
          <a:xfrm>
            <a:off x="7524328" y="1628800"/>
            <a:ext cx="1512168" cy="619268"/>
            <a:chOff x="7452320" y="1556792"/>
            <a:chExt cx="1512168" cy="488896"/>
          </a:xfrm>
        </p:grpSpPr>
        <p:sp>
          <p:nvSpPr>
            <p:cNvPr id="16" name="ZoneTexte 15"/>
            <p:cNvSpPr txBox="1"/>
            <p:nvPr/>
          </p:nvSpPr>
          <p:spPr>
            <a:xfrm>
              <a:off x="7452320" y="1556792"/>
              <a:ext cx="576064" cy="369332"/>
            </a:xfrm>
            <a:prstGeom prst="rect">
              <a:avLst/>
            </a:prstGeom>
            <a:noFill/>
          </p:spPr>
          <p:txBody>
            <a:bodyPr wrap="square" rtlCol="0">
              <a:spAutoFit/>
            </a:bodyPr>
            <a:lstStyle/>
            <a:p>
              <a:r>
                <a:rPr lang="fr-FR" dirty="0" smtClean="0"/>
                <a:t>497</a:t>
              </a:r>
              <a:endParaRPr lang="fr-FR" dirty="0"/>
            </a:p>
          </p:txBody>
        </p:sp>
        <p:grpSp>
          <p:nvGrpSpPr>
            <p:cNvPr id="17" name="Groupe 16"/>
            <p:cNvGrpSpPr/>
            <p:nvPr/>
          </p:nvGrpSpPr>
          <p:grpSpPr>
            <a:xfrm>
              <a:off x="7812360" y="1613640"/>
              <a:ext cx="1152128" cy="432048"/>
              <a:chOff x="7991872" y="1685648"/>
              <a:chExt cx="1152128" cy="432048"/>
            </a:xfrm>
          </p:grpSpPr>
          <p:sp>
            <p:nvSpPr>
              <p:cNvPr id="14" name="Rectangle 13"/>
              <p:cNvSpPr/>
              <p:nvPr/>
            </p:nvSpPr>
            <p:spPr>
              <a:xfrm>
                <a:off x="8135888" y="1685648"/>
                <a:ext cx="100811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r-FR" sz="1200" dirty="0" smtClean="0">
                    <a:solidFill>
                      <a:schemeClr val="tx1"/>
                    </a:solidFill>
                  </a:rPr>
                  <a:t>Membres affilés:</a:t>
                </a:r>
              </a:p>
              <a:p>
                <a:pPr algn="ctr"/>
                <a:r>
                  <a:rPr lang="fr-FR" sz="1200" dirty="0" smtClean="0">
                    <a:solidFill>
                      <a:schemeClr val="tx1"/>
                    </a:solidFill>
                  </a:rPr>
                  <a:t>+9 </a:t>
                </a:r>
                <a:endParaRPr lang="fr-FR" sz="1200" dirty="0">
                  <a:solidFill>
                    <a:schemeClr val="tx1"/>
                  </a:solidFill>
                </a:endParaRPr>
              </a:p>
            </p:txBody>
          </p:sp>
          <p:cxnSp>
            <p:nvCxnSpPr>
              <p:cNvPr id="15" name="Connecteur droit avec flèche 14"/>
              <p:cNvCxnSpPr/>
              <p:nvPr/>
            </p:nvCxnSpPr>
            <p:spPr>
              <a:xfrm flipH="1" flipV="1">
                <a:off x="7991872" y="1856194"/>
                <a:ext cx="360040" cy="568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grpSp>
        <p:nvGrpSpPr>
          <p:cNvPr id="26" name="Groupe 25"/>
          <p:cNvGrpSpPr/>
          <p:nvPr/>
        </p:nvGrpSpPr>
        <p:grpSpPr>
          <a:xfrm>
            <a:off x="7668344" y="2348880"/>
            <a:ext cx="1368152" cy="619268"/>
            <a:chOff x="7596336" y="1556792"/>
            <a:chExt cx="1368152" cy="488896"/>
          </a:xfrm>
        </p:grpSpPr>
        <p:sp>
          <p:nvSpPr>
            <p:cNvPr id="28" name="ZoneTexte 27"/>
            <p:cNvSpPr txBox="1"/>
            <p:nvPr/>
          </p:nvSpPr>
          <p:spPr>
            <a:xfrm>
              <a:off x="7596336" y="1556792"/>
              <a:ext cx="432048" cy="291578"/>
            </a:xfrm>
            <a:prstGeom prst="rect">
              <a:avLst/>
            </a:prstGeom>
            <a:noFill/>
          </p:spPr>
          <p:txBody>
            <a:bodyPr wrap="square" rtlCol="0">
              <a:spAutoFit/>
            </a:bodyPr>
            <a:lstStyle/>
            <a:p>
              <a:r>
                <a:rPr lang="fr-FR" dirty="0" smtClean="0"/>
                <a:t>27</a:t>
              </a:r>
              <a:endParaRPr lang="fr-FR" dirty="0"/>
            </a:p>
          </p:txBody>
        </p:sp>
        <p:grpSp>
          <p:nvGrpSpPr>
            <p:cNvPr id="29" name="Groupe 16"/>
            <p:cNvGrpSpPr/>
            <p:nvPr/>
          </p:nvGrpSpPr>
          <p:grpSpPr>
            <a:xfrm>
              <a:off x="7812360" y="1613640"/>
              <a:ext cx="1152128" cy="432048"/>
              <a:chOff x="7991872" y="1685648"/>
              <a:chExt cx="1152128" cy="432048"/>
            </a:xfrm>
          </p:grpSpPr>
          <p:sp>
            <p:nvSpPr>
              <p:cNvPr id="30" name="Rectangle 29"/>
              <p:cNvSpPr/>
              <p:nvPr/>
            </p:nvSpPr>
            <p:spPr>
              <a:xfrm>
                <a:off x="8135888" y="1685648"/>
                <a:ext cx="100811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r-FR" sz="1200" dirty="0" smtClean="0">
                    <a:solidFill>
                      <a:schemeClr val="tx1"/>
                    </a:solidFill>
                  </a:rPr>
                  <a:t>Clubs :</a:t>
                </a:r>
              </a:p>
              <a:p>
                <a:pPr algn="ctr"/>
                <a:r>
                  <a:rPr lang="fr-FR" sz="1200" dirty="0" smtClean="0">
                    <a:solidFill>
                      <a:schemeClr val="tx1"/>
                    </a:solidFill>
                  </a:rPr>
                  <a:t>+1 </a:t>
                </a:r>
                <a:endParaRPr lang="fr-FR" sz="1200" dirty="0">
                  <a:solidFill>
                    <a:schemeClr val="tx1"/>
                  </a:solidFill>
                </a:endParaRPr>
              </a:p>
            </p:txBody>
          </p:sp>
          <p:cxnSp>
            <p:nvCxnSpPr>
              <p:cNvPr id="31" name="Connecteur droit avec flèche 30"/>
              <p:cNvCxnSpPr/>
              <p:nvPr/>
            </p:nvCxnSpPr>
            <p:spPr>
              <a:xfrm flipH="1" flipV="1">
                <a:off x="7991872" y="1856194"/>
                <a:ext cx="360040" cy="568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ustomShape 1"/>
          <p:cNvSpPr/>
          <p:nvPr/>
        </p:nvSpPr>
        <p:spPr>
          <a:xfrm>
            <a:off x="251640" y="2637000"/>
            <a:ext cx="8444160" cy="1141560"/>
          </a:xfrm>
          <a:prstGeom prst="rect">
            <a:avLst/>
          </a:prstGeom>
          <a:noFill/>
          <a:ln>
            <a:noFill/>
          </a:ln>
        </p:spPr>
        <p:style>
          <a:lnRef idx="0">
            <a:scrgbClr r="0" g="0" b="0"/>
          </a:lnRef>
          <a:fillRef idx="0">
            <a:scrgbClr r="0" g="0" b="0"/>
          </a:fillRef>
          <a:effectRef idx="0">
            <a:scrgbClr r="0" g="0" b="0"/>
          </a:effectRef>
          <a:fontRef idx="minor"/>
        </p:style>
      </p:sp>
      <p:sp>
        <p:nvSpPr>
          <p:cNvPr id="73" name="CustomShape 2"/>
          <p:cNvSpPr/>
          <p:nvPr/>
        </p:nvSpPr>
        <p:spPr>
          <a:xfrm>
            <a:off x="251640" y="1124640"/>
            <a:ext cx="8639640" cy="71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74" name="CustomShape 3"/>
          <p:cNvSpPr/>
          <p:nvPr/>
        </p:nvSpPr>
        <p:spPr>
          <a:xfrm>
            <a:off x="576000" y="1296000"/>
            <a:ext cx="7851960" cy="453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4400" strike="noStrike">
                <a:solidFill>
                  <a:srgbClr val="000000"/>
                </a:solidFill>
                <a:latin typeface="Maiandra GD"/>
                <a:ea typeface="DejaVu Sans"/>
              </a:rPr>
              <a:t>UR 11</a:t>
            </a:r>
            <a:endParaRPr/>
          </a:p>
          <a:p>
            <a:pPr algn="ctr">
              <a:lnSpc>
                <a:spcPct val="100000"/>
              </a:lnSpc>
            </a:pPr>
            <a:r>
              <a:rPr lang="fr-FR" sz="4400" strike="noStrike">
                <a:solidFill>
                  <a:srgbClr val="000000"/>
                </a:solidFill>
                <a:latin typeface="Maiandra GD"/>
                <a:ea typeface="DejaVu Sans"/>
              </a:rPr>
              <a:t>Concours Régional </a:t>
            </a:r>
            <a:endParaRPr/>
          </a:p>
          <a:p>
            <a:pPr algn="ctr">
              <a:lnSpc>
                <a:spcPct val="100000"/>
              </a:lnSpc>
            </a:pPr>
            <a:r>
              <a:rPr lang="fr-FR" sz="4800" strike="noStrike">
                <a:solidFill>
                  <a:srgbClr val="FF0000"/>
                </a:solidFill>
                <a:latin typeface="Maiandra GD"/>
                <a:ea typeface="DejaVu Sans"/>
              </a:rPr>
              <a:t>C</a:t>
            </a:r>
            <a:r>
              <a:rPr lang="fr-FR" sz="4800" strike="noStrike">
                <a:solidFill>
                  <a:srgbClr val="00CC00"/>
                </a:solidFill>
                <a:latin typeface="Maiandra GD"/>
                <a:ea typeface="DejaVu Sans"/>
              </a:rPr>
              <a:t>o</a:t>
            </a:r>
            <a:r>
              <a:rPr lang="fr-FR" sz="4800" strike="noStrike">
                <a:solidFill>
                  <a:srgbClr val="FFFF00"/>
                </a:solidFill>
                <a:latin typeface="Maiandra GD"/>
                <a:ea typeface="DejaVu Sans"/>
              </a:rPr>
              <a:t>u</a:t>
            </a:r>
            <a:r>
              <a:rPr lang="fr-FR" sz="4800" strike="noStrike">
                <a:solidFill>
                  <a:srgbClr val="0000FF"/>
                </a:solidFill>
                <a:latin typeface="Maiandra GD"/>
                <a:ea typeface="DejaVu Sans"/>
              </a:rPr>
              <a:t>l</a:t>
            </a:r>
            <a:r>
              <a:rPr lang="fr-FR" sz="4800" strike="noStrike">
                <a:solidFill>
                  <a:srgbClr val="FF66FF"/>
                </a:solidFill>
                <a:latin typeface="Maiandra GD"/>
                <a:ea typeface="DejaVu Sans"/>
              </a:rPr>
              <a:t>e</a:t>
            </a:r>
            <a:r>
              <a:rPr lang="fr-FR" sz="4800" strike="noStrike">
                <a:solidFill>
                  <a:srgbClr val="996600"/>
                </a:solidFill>
                <a:latin typeface="Maiandra GD"/>
                <a:ea typeface="DejaVu Sans"/>
              </a:rPr>
              <a:t>u</a:t>
            </a:r>
            <a:r>
              <a:rPr lang="fr-FR" sz="4800" strike="noStrike">
                <a:solidFill>
                  <a:srgbClr val="9966CC"/>
                </a:solidFill>
                <a:latin typeface="Maiandra GD"/>
                <a:ea typeface="DejaVu Sans"/>
              </a:rPr>
              <a:t>r</a:t>
            </a:r>
            <a:r>
              <a:rPr lang="fr-FR" sz="4800" strike="noStrike">
                <a:solidFill>
                  <a:srgbClr val="000000"/>
                </a:solidFill>
                <a:latin typeface="Maiandra GD"/>
                <a:ea typeface="DejaVu Sans"/>
              </a:rPr>
              <a:t> Papier</a:t>
            </a:r>
            <a:endParaRPr/>
          </a:p>
          <a:p>
            <a:pPr algn="ctr">
              <a:lnSpc>
                <a:spcPct val="100000"/>
              </a:lnSpc>
            </a:pPr>
            <a:r>
              <a:rPr lang="fr-FR" sz="6000" strike="noStrike">
                <a:solidFill>
                  <a:srgbClr val="000000"/>
                </a:solidFill>
                <a:latin typeface="Maiandra GD"/>
                <a:ea typeface="DejaVu Sans"/>
              </a:rPr>
              <a:t>2015</a:t>
            </a:r>
            <a:endParaRPr/>
          </a:p>
          <a:p>
            <a:pPr algn="ctr">
              <a:lnSpc>
                <a:spcPct val="100000"/>
              </a:lnSpc>
            </a:pPr>
            <a:r>
              <a:rPr lang="fr-FR" sz="4800" strike="noStrike">
                <a:solidFill>
                  <a:srgbClr val="000000"/>
                </a:solidFill>
                <a:latin typeface="Maiandra GD"/>
                <a:ea typeface="DejaVu Sans"/>
              </a:rPr>
              <a:t>à Saint André de Corcy</a:t>
            </a:r>
            <a:endParaRPr/>
          </a:p>
          <a:p>
            <a:pPr algn="ctr">
              <a:lnSpc>
                <a:spcPct val="100000"/>
              </a:lnSpc>
            </a:pPr>
            <a:r>
              <a:rPr lang="fr-FR" sz="4800" strike="noStrike">
                <a:solidFill>
                  <a:srgbClr val="000000"/>
                </a:solidFill>
                <a:latin typeface="Maiandra GD"/>
                <a:ea typeface="DejaVu Sans"/>
              </a:rPr>
              <a:t>le 21 mars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ustomShape 1"/>
          <p:cNvSpPr/>
          <p:nvPr/>
        </p:nvSpPr>
        <p:spPr>
          <a:xfrm>
            <a:off x="491400" y="473400"/>
            <a:ext cx="3683880" cy="46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strike="noStrike">
                <a:solidFill>
                  <a:srgbClr val="000000"/>
                </a:solidFill>
                <a:latin typeface="Calibri"/>
                <a:ea typeface="DejaVu Sans"/>
              </a:rPr>
              <a:t>264 auteurs</a:t>
            </a:r>
            <a:endParaRPr/>
          </a:p>
        </p:txBody>
      </p:sp>
      <p:pic>
        <p:nvPicPr>
          <p:cNvPr id="82" name="Image 81"/>
          <p:cNvPicPr/>
          <p:nvPr/>
        </p:nvPicPr>
        <p:blipFill>
          <a:blip r:embed="rId2" cstate="screen"/>
          <a:stretch/>
        </p:blipFill>
        <p:spPr>
          <a:xfrm>
            <a:off x="576360" y="1080000"/>
            <a:ext cx="8062920" cy="5374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288000" y="504000"/>
            <a:ext cx="3683880" cy="46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strike="noStrike">
                <a:solidFill>
                  <a:srgbClr val="000000"/>
                </a:solidFill>
                <a:latin typeface="Calibri"/>
                <a:ea typeface="DejaVu Sans"/>
              </a:rPr>
              <a:t>Ça fait beaucoup</a:t>
            </a:r>
            <a:endParaRPr/>
          </a:p>
        </p:txBody>
      </p:sp>
      <p:pic>
        <p:nvPicPr>
          <p:cNvPr id="84" name="Image 83"/>
          <p:cNvPicPr/>
          <p:nvPr/>
        </p:nvPicPr>
        <p:blipFill>
          <a:blip r:embed="rId2" cstate="screen"/>
          <a:stretch/>
        </p:blipFill>
        <p:spPr>
          <a:xfrm>
            <a:off x="812880" y="1152000"/>
            <a:ext cx="7826400" cy="5217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491400" y="504000"/>
            <a:ext cx="5843880" cy="83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strike="noStrike">
                <a:solidFill>
                  <a:srgbClr val="000000"/>
                </a:solidFill>
                <a:latin typeface="Calibri"/>
                <a:ea typeface="DejaVu Sans"/>
              </a:rPr>
              <a:t>Beaucoup  d'images à examiner</a:t>
            </a:r>
            <a:endParaRPr/>
          </a:p>
        </p:txBody>
      </p:sp>
      <p:pic>
        <p:nvPicPr>
          <p:cNvPr id="86" name="Image 85"/>
          <p:cNvPicPr/>
          <p:nvPr/>
        </p:nvPicPr>
        <p:blipFill>
          <a:blip r:embed="rId2" cstate="screen"/>
          <a:stretch/>
        </p:blipFill>
        <p:spPr>
          <a:xfrm>
            <a:off x="341640" y="1008000"/>
            <a:ext cx="8315640" cy="5543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2448000" y="401760"/>
            <a:ext cx="4908240" cy="46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strike="noStrike">
                <a:solidFill>
                  <a:srgbClr val="000000"/>
                </a:solidFill>
                <a:latin typeface="Calibri"/>
                <a:ea typeface="DejaVu Sans"/>
              </a:rPr>
              <a:t>Nos 3 Juges</a:t>
            </a:r>
            <a:endParaRPr/>
          </a:p>
        </p:txBody>
      </p:sp>
      <p:sp>
        <p:nvSpPr>
          <p:cNvPr id="88" name="CustomShape 2"/>
          <p:cNvSpPr/>
          <p:nvPr/>
        </p:nvSpPr>
        <p:spPr>
          <a:xfrm>
            <a:off x="563400" y="1337400"/>
            <a:ext cx="3683880" cy="46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strike="noStrike">
                <a:solidFill>
                  <a:srgbClr val="000000"/>
                </a:solidFill>
                <a:latin typeface="Calibri"/>
                <a:ea typeface="DejaVu Sans"/>
              </a:rPr>
              <a:t>Bernard Moncet</a:t>
            </a:r>
            <a:endParaRPr/>
          </a:p>
        </p:txBody>
      </p:sp>
      <p:pic>
        <p:nvPicPr>
          <p:cNvPr id="89" name="Image 88"/>
          <p:cNvPicPr/>
          <p:nvPr/>
        </p:nvPicPr>
        <p:blipFill>
          <a:blip r:embed="rId2" cstate="screen"/>
          <a:stretch/>
        </p:blipFill>
        <p:spPr>
          <a:xfrm>
            <a:off x="4896360" y="864000"/>
            <a:ext cx="3670920" cy="5507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4968000" y="864000"/>
            <a:ext cx="3683880" cy="46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strike="noStrike">
                <a:solidFill>
                  <a:srgbClr val="000000"/>
                </a:solidFill>
                <a:latin typeface="Calibri"/>
                <a:ea typeface="DejaVu Sans"/>
              </a:rPr>
              <a:t>Jean Moreno</a:t>
            </a:r>
            <a:endParaRPr/>
          </a:p>
        </p:txBody>
      </p:sp>
      <p:pic>
        <p:nvPicPr>
          <p:cNvPr id="91" name="Image 90"/>
          <p:cNvPicPr/>
          <p:nvPr/>
        </p:nvPicPr>
        <p:blipFill>
          <a:blip r:embed="rId2" cstate="screen"/>
          <a:stretch/>
        </p:blipFill>
        <p:spPr>
          <a:xfrm>
            <a:off x="374040" y="576000"/>
            <a:ext cx="3940200" cy="5910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563760" y="1337760"/>
            <a:ext cx="3683880" cy="46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strike="noStrike">
                <a:solidFill>
                  <a:srgbClr val="000000"/>
                </a:solidFill>
                <a:latin typeface="Calibri"/>
                <a:ea typeface="DejaVu Sans"/>
              </a:rPr>
              <a:t>Mickaël Profeta</a:t>
            </a:r>
            <a:endParaRPr/>
          </a:p>
        </p:txBody>
      </p:sp>
      <p:pic>
        <p:nvPicPr>
          <p:cNvPr id="93" name="Image 92"/>
          <p:cNvPicPr/>
          <p:nvPr/>
        </p:nvPicPr>
        <p:blipFill>
          <a:blip r:embed="rId2" cstate="screen"/>
          <a:stretch/>
        </p:blipFill>
        <p:spPr>
          <a:xfrm>
            <a:off x="3746880" y="792000"/>
            <a:ext cx="4100400" cy="546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1368000" y="401400"/>
            <a:ext cx="5987880" cy="157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400" strike="noStrike">
                <a:solidFill>
                  <a:srgbClr val="000000"/>
                </a:solidFill>
                <a:latin typeface="Calibri"/>
                <a:ea typeface="DejaVu Sans"/>
              </a:rPr>
              <a:t>Avec en compétition</a:t>
            </a:r>
            <a:endParaRPr/>
          </a:p>
          <a:p>
            <a:pPr algn="ctr">
              <a:lnSpc>
                <a:spcPct val="100000"/>
              </a:lnSpc>
            </a:pPr>
            <a:r>
              <a:rPr lang="fr-FR" sz="2400" strike="noStrike">
                <a:solidFill>
                  <a:srgbClr val="000000"/>
                </a:solidFill>
                <a:latin typeface="Calibri"/>
                <a:ea typeface="DejaVu Sans"/>
              </a:rPr>
              <a:t>264 photos, 54 auteurs, 8 clubs</a:t>
            </a:r>
            <a:endParaRPr/>
          </a:p>
          <a:p>
            <a:pPr algn="ctr">
              <a:lnSpc>
                <a:spcPct val="100000"/>
              </a:lnSpc>
            </a:pPr>
            <a:r>
              <a:rPr lang="fr-FR" sz="2400" strike="noStrike">
                <a:solidFill>
                  <a:srgbClr val="000000"/>
                </a:solidFill>
                <a:latin typeface="Calibri"/>
                <a:ea typeface="DejaVu Sans"/>
              </a:rPr>
              <a:t>Pour mémoire en 2014</a:t>
            </a:r>
            <a:endParaRPr/>
          </a:p>
          <a:p>
            <a:pPr algn="ctr">
              <a:lnSpc>
                <a:spcPct val="100000"/>
              </a:lnSpc>
            </a:pPr>
            <a:r>
              <a:rPr lang="fr-FR" sz="2400" strike="noStrike">
                <a:solidFill>
                  <a:srgbClr val="000000"/>
                </a:solidFill>
                <a:latin typeface="Calibri"/>
                <a:ea typeface="DejaVu Sans"/>
              </a:rPr>
              <a:t>371 photos, 76 auteurs, 8 clubs</a:t>
            </a:r>
            <a:endParaRPr/>
          </a:p>
        </p:txBody>
      </p:sp>
      <p:pic>
        <p:nvPicPr>
          <p:cNvPr id="95" name="Image 94"/>
          <p:cNvPicPr/>
          <p:nvPr/>
        </p:nvPicPr>
        <p:blipFill>
          <a:blip r:embed="rId2" cstate="screen"/>
          <a:stretch/>
        </p:blipFill>
        <p:spPr>
          <a:xfrm>
            <a:off x="936000" y="2016000"/>
            <a:ext cx="7560720" cy="4625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457200" y="274680"/>
            <a:ext cx="8228160" cy="11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4400" strike="noStrike">
                <a:solidFill>
                  <a:srgbClr val="000000"/>
                </a:solidFill>
                <a:latin typeface="Calibri"/>
                <a:ea typeface="DejaVu Sans"/>
              </a:rPr>
              <a:t>Résultats</a:t>
            </a:r>
            <a:endParaRPr/>
          </a:p>
        </p:txBody>
      </p:sp>
      <p:sp>
        <p:nvSpPr>
          <p:cNvPr id="97" name="CustomShape 2"/>
          <p:cNvSpPr/>
          <p:nvPr/>
        </p:nvSpPr>
        <p:spPr>
          <a:xfrm>
            <a:off x="457200" y="1600200"/>
            <a:ext cx="8228160" cy="4524480"/>
          </a:xfrm>
          <a:prstGeom prst="rect">
            <a:avLst/>
          </a:prstGeom>
          <a:noFill/>
          <a:ln>
            <a:noFill/>
          </a:ln>
        </p:spPr>
        <p:style>
          <a:lnRef idx="0">
            <a:scrgbClr r="0" g="0" b="0"/>
          </a:lnRef>
          <a:fillRef idx="0">
            <a:scrgbClr r="0" g="0" b="0"/>
          </a:fillRef>
          <a:effectRef idx="0">
            <a:scrgbClr r="0" g="0" b="0"/>
          </a:effectRef>
          <a:fontRef idx="minor"/>
        </p:style>
      </p:sp>
      <p:pic>
        <p:nvPicPr>
          <p:cNvPr id="98" name="Image 97"/>
          <p:cNvPicPr/>
          <p:nvPr/>
        </p:nvPicPr>
        <p:blipFill>
          <a:blip r:embed="rId2" cstate="screen"/>
          <a:stretch/>
        </p:blipFill>
        <p:spPr>
          <a:xfrm>
            <a:off x="648000" y="1296000"/>
            <a:ext cx="7939080" cy="5292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563400" y="473400"/>
            <a:ext cx="4115880" cy="26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strike="noStrike">
                <a:solidFill>
                  <a:srgbClr val="000000"/>
                </a:solidFill>
                <a:latin typeface="Calibri"/>
                <a:ea typeface="DejaVu Sans"/>
              </a:rPr>
              <a:t>Première Image :</a:t>
            </a:r>
            <a:endParaRPr/>
          </a:p>
          <a:p>
            <a:pPr>
              <a:lnSpc>
                <a:spcPct val="100000"/>
              </a:lnSpc>
            </a:pPr>
            <a:r>
              <a:rPr lang="fr-FR" sz="2400" strike="noStrike">
                <a:solidFill>
                  <a:srgbClr val="000000"/>
                </a:solidFill>
                <a:latin typeface="Calibri"/>
                <a:ea typeface="DejaVu Sans"/>
              </a:rPr>
              <a:t>Dans le désert blanc</a:t>
            </a:r>
            <a:endParaRPr/>
          </a:p>
          <a:p>
            <a:pPr>
              <a:lnSpc>
                <a:spcPct val="100000"/>
              </a:lnSpc>
            </a:pPr>
            <a:r>
              <a:rPr lang="fr-FR" sz="2400" strike="noStrike">
                <a:solidFill>
                  <a:srgbClr val="000000"/>
                </a:solidFill>
                <a:latin typeface="Calibri"/>
                <a:ea typeface="DejaVu Sans"/>
              </a:rPr>
              <a:t>de Benoît Audigé</a:t>
            </a:r>
            <a:endParaRPr/>
          </a:p>
          <a:p>
            <a:pPr>
              <a:lnSpc>
                <a:spcPct val="100000"/>
              </a:lnSpc>
            </a:pPr>
            <a:r>
              <a:rPr lang="fr-FR" sz="2400" strike="noStrike">
                <a:solidFill>
                  <a:srgbClr val="000000"/>
                </a:solidFill>
                <a:latin typeface="Calibri"/>
                <a:ea typeface="DejaVu Sans"/>
              </a:rPr>
              <a:t>de Merger Photo Club</a:t>
            </a:r>
            <a:endParaRPr/>
          </a:p>
          <a:p>
            <a:pPr>
              <a:lnSpc>
                <a:spcPct val="100000"/>
              </a:lnSpc>
            </a:pPr>
            <a:r>
              <a:rPr lang="fr-FR" sz="2400" strike="noStrike">
                <a:solidFill>
                  <a:srgbClr val="000000"/>
                </a:solidFill>
                <a:latin typeface="Calibri"/>
                <a:ea typeface="DejaVu Sans"/>
              </a:rPr>
              <a:t>Meylan</a:t>
            </a:r>
            <a:endParaRPr/>
          </a:p>
        </p:txBody>
      </p:sp>
      <p:pic>
        <p:nvPicPr>
          <p:cNvPr id="100" name="Image 99"/>
          <p:cNvPicPr/>
          <p:nvPr/>
        </p:nvPicPr>
        <p:blipFill>
          <a:blip r:embed="rId2" cstate="screen"/>
          <a:stretch/>
        </p:blipFill>
        <p:spPr>
          <a:xfrm>
            <a:off x="4511880" y="339120"/>
            <a:ext cx="4147560" cy="62121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Stages et formations</a:t>
            </a:r>
            <a:endParaRPr lang="fr-FR" dirty="0"/>
          </a:p>
        </p:txBody>
      </p:sp>
      <p:sp>
        <p:nvSpPr>
          <p:cNvPr id="3" name="Espace réservé du contenu 2"/>
          <p:cNvSpPr>
            <a:spLocks noGrp="1"/>
          </p:cNvSpPr>
          <p:nvPr>
            <p:ph idx="1"/>
          </p:nvPr>
        </p:nvSpPr>
        <p:spPr>
          <a:xfrm>
            <a:off x="457200" y="1600200"/>
            <a:ext cx="8363272" cy="4525963"/>
          </a:xfrm>
        </p:spPr>
        <p:txBody>
          <a:bodyPr>
            <a:normAutofit/>
          </a:bodyPr>
          <a:lstStyle/>
          <a:p>
            <a:r>
              <a:rPr lang="fr-FR" sz="2000" dirty="0" smtClean="0"/>
              <a:t> 17 (Bourgoin) et 18 janvier (Sassenage): stage </a:t>
            </a:r>
            <a:r>
              <a:rPr lang="fr-FR" sz="2000" b="1" i="1" dirty="0" smtClean="0"/>
              <a:t>Analyse d’images et travail d’auteur</a:t>
            </a:r>
            <a:r>
              <a:rPr lang="fr-FR" sz="2000" dirty="0" smtClean="0"/>
              <a:t> avec </a:t>
            </a:r>
            <a:r>
              <a:rPr lang="fr-FR" sz="2000" dirty="0" err="1" smtClean="0"/>
              <a:t>P.Litzler</a:t>
            </a:r>
            <a:r>
              <a:rPr lang="fr-FR" sz="2000" dirty="0" smtClean="0"/>
              <a:t>. 2 x 25 stagiaires.</a:t>
            </a:r>
          </a:p>
          <a:p>
            <a:r>
              <a:rPr lang="fr-FR" sz="2000" dirty="0" smtClean="0"/>
              <a:t> 31 janvier (</a:t>
            </a:r>
            <a:r>
              <a:rPr lang="fr-FR" sz="2000" dirty="0" err="1" smtClean="0"/>
              <a:t>Biviers</a:t>
            </a:r>
            <a:r>
              <a:rPr lang="fr-FR" sz="2000" dirty="0" smtClean="0"/>
              <a:t>): </a:t>
            </a:r>
            <a:r>
              <a:rPr lang="fr-FR" sz="2000" b="1" i="1" dirty="0" smtClean="0"/>
              <a:t>Colorimétrie</a:t>
            </a:r>
            <a:r>
              <a:rPr lang="fr-FR" sz="2000" dirty="0" smtClean="0"/>
              <a:t> avec </a:t>
            </a:r>
            <a:r>
              <a:rPr lang="fr-FR" sz="2000" dirty="0" err="1" smtClean="0"/>
              <a:t>Jimag’in</a:t>
            </a:r>
            <a:r>
              <a:rPr lang="fr-FR" sz="2000" dirty="0" smtClean="0"/>
              <a:t>. 20 stagiaires.</a:t>
            </a:r>
          </a:p>
          <a:p>
            <a:r>
              <a:rPr lang="fr-FR" sz="2000" dirty="0" smtClean="0"/>
              <a:t>2 mai (extérieur) : </a:t>
            </a:r>
            <a:r>
              <a:rPr lang="fr-FR" sz="2000" b="1" i="1" dirty="0" smtClean="0"/>
              <a:t>Macro</a:t>
            </a:r>
            <a:r>
              <a:rPr lang="fr-FR" sz="2000" dirty="0" smtClean="0"/>
              <a:t> avec Gil Gautier. 8 stagiaires</a:t>
            </a:r>
          </a:p>
          <a:p>
            <a:r>
              <a:rPr lang="fr-FR" sz="2000" dirty="0" smtClean="0"/>
              <a:t>6 et 7 juin (</a:t>
            </a:r>
            <a:r>
              <a:rPr lang="fr-FR" sz="2000" dirty="0" err="1" smtClean="0"/>
              <a:t>Jassans</a:t>
            </a:r>
            <a:r>
              <a:rPr lang="fr-FR" sz="2000" dirty="0" smtClean="0"/>
              <a:t>-</a:t>
            </a:r>
            <a:r>
              <a:rPr lang="fr-FR" sz="2000" dirty="0" err="1" smtClean="0"/>
              <a:t>Riottiers</a:t>
            </a:r>
            <a:r>
              <a:rPr lang="fr-FR" sz="2000" dirty="0" smtClean="0"/>
              <a:t>) : stage </a:t>
            </a:r>
            <a:r>
              <a:rPr lang="fr-FR" sz="2000" b="1" i="1" dirty="0" smtClean="0"/>
              <a:t>Analyse d’images et travail d’auteur, niveau 1 et 2</a:t>
            </a:r>
            <a:r>
              <a:rPr lang="fr-FR" sz="2000" dirty="0" smtClean="0"/>
              <a:t> avec </a:t>
            </a:r>
            <a:r>
              <a:rPr lang="fr-FR" sz="2000" dirty="0" err="1" smtClean="0"/>
              <a:t>P.Litzler</a:t>
            </a:r>
            <a:r>
              <a:rPr lang="fr-FR" sz="2000" dirty="0" smtClean="0"/>
              <a:t>. 8 et 20 stagiaires.</a:t>
            </a:r>
          </a:p>
          <a:p>
            <a:r>
              <a:rPr lang="fr-FR" sz="2000" dirty="0" smtClean="0"/>
              <a:t>13 juin : </a:t>
            </a:r>
            <a:r>
              <a:rPr lang="fr-FR" sz="2000" b="1" i="1" dirty="0" smtClean="0"/>
              <a:t>sortie aux grottes de </a:t>
            </a:r>
            <a:r>
              <a:rPr lang="fr-FR" sz="2000" b="1" i="1" dirty="0" err="1" smtClean="0"/>
              <a:t>Choranche</a:t>
            </a:r>
            <a:r>
              <a:rPr lang="fr-FR" sz="2000" dirty="0" smtClean="0"/>
              <a:t>. 8 personnes</a:t>
            </a:r>
          </a:p>
          <a:p>
            <a:pPr>
              <a:buNone/>
            </a:pP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Image 100"/>
          <p:cNvPicPr/>
          <p:nvPr/>
        </p:nvPicPr>
        <p:blipFill>
          <a:blip r:embed="rId2" cstate="screen"/>
          <a:stretch/>
        </p:blipFill>
        <p:spPr>
          <a:xfrm>
            <a:off x="504000" y="720000"/>
            <a:ext cx="8099640" cy="5399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576000" y="245880"/>
            <a:ext cx="8075520" cy="83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400" strike="noStrike">
                <a:solidFill>
                  <a:srgbClr val="000000"/>
                </a:solidFill>
                <a:latin typeface="Calibri"/>
                <a:ea typeface="DejaVu Sans"/>
              </a:rPr>
              <a:t>Deuxième : Copeau bleu de Claude Prédal,</a:t>
            </a:r>
            <a:endParaRPr/>
          </a:p>
          <a:p>
            <a:pPr algn="ctr">
              <a:lnSpc>
                <a:spcPct val="100000"/>
              </a:lnSpc>
            </a:pPr>
            <a:r>
              <a:rPr lang="fr-FR" sz="2400" strike="noStrike">
                <a:solidFill>
                  <a:srgbClr val="000000"/>
                </a:solidFill>
                <a:latin typeface="Calibri"/>
                <a:ea typeface="DejaVu Sans"/>
              </a:rPr>
              <a:t> du Club Photo de Biviers</a:t>
            </a:r>
            <a:endParaRPr/>
          </a:p>
        </p:txBody>
      </p:sp>
      <p:pic>
        <p:nvPicPr>
          <p:cNvPr id="103" name="Image 102"/>
          <p:cNvPicPr/>
          <p:nvPr/>
        </p:nvPicPr>
        <p:blipFill>
          <a:blip r:embed="rId2" cstate="screen"/>
          <a:stretch/>
        </p:blipFill>
        <p:spPr>
          <a:xfrm>
            <a:off x="618480" y="1337760"/>
            <a:ext cx="8020800" cy="5346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Image 103"/>
          <p:cNvPicPr/>
          <p:nvPr/>
        </p:nvPicPr>
        <p:blipFill>
          <a:blip r:embed="rId2" cstate="screen"/>
          <a:stretch/>
        </p:blipFill>
        <p:spPr>
          <a:xfrm>
            <a:off x="396360" y="672480"/>
            <a:ext cx="8386920" cy="5590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ustomShape 1"/>
          <p:cNvSpPr/>
          <p:nvPr/>
        </p:nvSpPr>
        <p:spPr>
          <a:xfrm>
            <a:off x="504000" y="503640"/>
            <a:ext cx="8003520" cy="83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400" strike="noStrike">
                <a:solidFill>
                  <a:srgbClr val="000000"/>
                </a:solidFill>
                <a:latin typeface="Calibri"/>
                <a:ea typeface="DejaVu Sans"/>
              </a:rPr>
              <a:t>Troisième : Candeur de Dominique Charbin</a:t>
            </a:r>
            <a:endParaRPr/>
          </a:p>
          <a:p>
            <a:pPr algn="ctr">
              <a:lnSpc>
                <a:spcPct val="100000"/>
              </a:lnSpc>
            </a:pPr>
            <a:r>
              <a:rPr lang="fr-FR" sz="2400" strike="noStrike">
                <a:solidFill>
                  <a:srgbClr val="000000"/>
                </a:solidFill>
                <a:latin typeface="Calibri"/>
                <a:ea typeface="DejaVu Sans"/>
              </a:rPr>
              <a:t>   d'Objectif Photo de Saint Maurice l'Exil</a:t>
            </a:r>
            <a:endParaRPr/>
          </a:p>
        </p:txBody>
      </p:sp>
      <p:pic>
        <p:nvPicPr>
          <p:cNvPr id="106" name="Image 105"/>
          <p:cNvPicPr/>
          <p:nvPr/>
        </p:nvPicPr>
        <p:blipFill>
          <a:blip r:embed="rId2" cstate="screen"/>
          <a:stretch/>
        </p:blipFill>
        <p:spPr>
          <a:xfrm>
            <a:off x="900000" y="1407240"/>
            <a:ext cx="7608600" cy="5072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Image 106"/>
          <p:cNvPicPr/>
          <p:nvPr/>
        </p:nvPicPr>
        <p:blipFill>
          <a:blip r:embed="rId2" cstate="screen"/>
          <a:stretch/>
        </p:blipFill>
        <p:spPr>
          <a:xfrm>
            <a:off x="445680" y="126360"/>
            <a:ext cx="8337600" cy="6568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Image 107"/>
          <p:cNvPicPr/>
          <p:nvPr/>
        </p:nvPicPr>
        <p:blipFill>
          <a:blip r:embed="rId2" cstate="screen"/>
          <a:stretch/>
        </p:blipFill>
        <p:spPr>
          <a:xfrm>
            <a:off x="144000" y="648000"/>
            <a:ext cx="9142920" cy="6094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1656000" y="329400"/>
            <a:ext cx="5411880" cy="46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strike="noStrike">
                <a:solidFill>
                  <a:srgbClr val="000000"/>
                </a:solidFill>
                <a:latin typeface="Calibri"/>
                <a:ea typeface="DejaVu Sans"/>
              </a:rPr>
              <a:t>Classement par Auteur</a:t>
            </a:r>
            <a:endParaRPr/>
          </a:p>
        </p:txBody>
      </p:sp>
      <p:pic>
        <p:nvPicPr>
          <p:cNvPr id="110" name="Image 109"/>
          <p:cNvPicPr/>
          <p:nvPr/>
        </p:nvPicPr>
        <p:blipFill>
          <a:blip r:embed="rId2" cstate="screen"/>
          <a:stretch/>
        </p:blipFill>
        <p:spPr>
          <a:xfrm>
            <a:off x="349560" y="864000"/>
            <a:ext cx="8444520" cy="5760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Image 110"/>
          <p:cNvPicPr/>
          <p:nvPr/>
        </p:nvPicPr>
        <p:blipFill>
          <a:blip r:embed="rId2" cstate="screen"/>
          <a:stretch/>
        </p:blipFill>
        <p:spPr>
          <a:xfrm>
            <a:off x="360000" y="816480"/>
            <a:ext cx="8710920" cy="5806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457200" y="274680"/>
            <a:ext cx="8228160" cy="1141560"/>
          </a:xfrm>
          <a:prstGeom prst="rect">
            <a:avLst/>
          </a:prstGeom>
          <a:noFill/>
          <a:ln>
            <a:noFill/>
          </a:ln>
        </p:spPr>
        <p:style>
          <a:lnRef idx="0">
            <a:scrgbClr r="0" g="0" b="0"/>
          </a:lnRef>
          <a:fillRef idx="0">
            <a:scrgbClr r="0" g="0" b="0"/>
          </a:fillRef>
          <a:effectRef idx="0">
            <a:scrgbClr r="0" g="0" b="0"/>
          </a:effectRef>
          <a:fontRef idx="minor"/>
        </p:style>
      </p:sp>
      <p:sp>
        <p:nvSpPr>
          <p:cNvPr id="113" name="CustomShape 2"/>
          <p:cNvSpPr/>
          <p:nvPr/>
        </p:nvSpPr>
        <p:spPr>
          <a:xfrm>
            <a:off x="1152360" y="3672000"/>
            <a:ext cx="4462920" cy="363600"/>
          </a:xfrm>
          <a:prstGeom prst="rect">
            <a:avLst/>
          </a:prstGeom>
          <a:solidFill>
            <a:schemeClr val="bg1"/>
          </a:solidFill>
          <a:ln>
            <a:noFill/>
          </a:ln>
        </p:spPr>
        <p:style>
          <a:lnRef idx="0">
            <a:scrgbClr r="0" g="0" b="0"/>
          </a:lnRef>
          <a:fillRef idx="0">
            <a:scrgbClr r="0" g="0" b="0"/>
          </a:fillRef>
          <a:effectRef idx="0">
            <a:scrgbClr r="0" g="0" b="0"/>
          </a:effectRef>
          <a:fontRef idx="minor"/>
        </p:style>
      </p:sp>
      <p:sp>
        <p:nvSpPr>
          <p:cNvPr id="114" name="CustomShape 3"/>
          <p:cNvSpPr/>
          <p:nvPr/>
        </p:nvSpPr>
        <p:spPr>
          <a:xfrm>
            <a:off x="1656360" y="329760"/>
            <a:ext cx="5411880" cy="46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strike="noStrike">
                <a:solidFill>
                  <a:srgbClr val="000000"/>
                </a:solidFill>
                <a:latin typeface="Calibri"/>
                <a:ea typeface="DejaVu Sans"/>
              </a:rPr>
              <a:t>Classement par Club</a:t>
            </a:r>
            <a:endParaRPr/>
          </a:p>
        </p:txBody>
      </p:sp>
      <p:pic>
        <p:nvPicPr>
          <p:cNvPr id="115" name="Image 114"/>
          <p:cNvPicPr/>
          <p:nvPr/>
        </p:nvPicPr>
        <p:blipFill>
          <a:blip r:embed="rId2" cstate="screen"/>
          <a:stretch/>
        </p:blipFill>
        <p:spPr>
          <a:xfrm>
            <a:off x="0" y="1944000"/>
            <a:ext cx="9143640" cy="3888000"/>
          </a:xfrm>
          <a:prstGeom prst="rect">
            <a:avLst/>
          </a:prstGeom>
          <a:ln>
            <a:noFill/>
          </a:ln>
        </p:spPr>
      </p:pic>
    </p:spTree>
  </p:cSld>
  <p:clrMapOvr>
    <a:masterClrMapping/>
  </p:clrMapOvr>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1" presetClass="entr" fill="hold" nodeType="withEffect">
                                  <p:stCondLst>
                                    <p:cond delay="0"/>
                                  </p:stCondLst>
                                  <p:childTnLst>
                                    <p:set>
                                      <p:cBhvr>
                                        <p:cTn id="6" dur="1" fill="hold">
                                          <p:stCondLst>
                                            <p:cond delay="0"/>
                                          </p:stCondLst>
                                        </p:cTn>
                                        <p:tgtEl>
                                          <p:spTgt spid="113"/>
                                        </p:tgtEl>
                                        <p:attrNameLst>
                                          <p:attrName>style.visibility</p:attrName>
                                        </p:attrNameLst>
                                      </p:cBhvr>
                                      <p:to>
                                        <p:strVal val="visible"/>
                                      </p:to>
                                    </p:set>
                                    <p:set>
                                      <p:cBhvr>
                                        <p:cTn id="7" dur="1" fill="hold"/>
                                        <p:tgtEl>
                                          <p:spTgt spid="1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Image 115"/>
          <p:cNvPicPr/>
          <p:nvPr/>
        </p:nvPicPr>
        <p:blipFill>
          <a:blip r:embed="rId2" cstate="screen"/>
          <a:stretch/>
        </p:blipFill>
        <p:spPr>
          <a:xfrm>
            <a:off x="143640" y="720000"/>
            <a:ext cx="8855640" cy="5903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Stages et formations</a:t>
            </a:r>
            <a:endParaRPr lang="fr-FR" dirty="0"/>
          </a:p>
        </p:txBody>
      </p:sp>
      <p:sp>
        <p:nvSpPr>
          <p:cNvPr id="3" name="Espace réservé du contenu 2"/>
          <p:cNvSpPr>
            <a:spLocks noGrp="1"/>
          </p:cNvSpPr>
          <p:nvPr>
            <p:ph idx="1"/>
          </p:nvPr>
        </p:nvSpPr>
        <p:spPr/>
        <p:txBody>
          <a:bodyPr/>
          <a:lstStyle/>
          <a:p>
            <a:r>
              <a:rPr lang="fr-FR" sz="2000" dirty="0" smtClean="0"/>
              <a:t>A venir :</a:t>
            </a:r>
          </a:p>
          <a:p>
            <a:pPr lvl="1"/>
            <a:r>
              <a:rPr lang="fr-FR" sz="2000" dirty="0" smtClean="0"/>
              <a:t>Date à déterminer : </a:t>
            </a:r>
            <a:r>
              <a:rPr lang="fr-FR" sz="2000" b="1" i="1" dirty="0" smtClean="0"/>
              <a:t>Les paramètres de base d’une photo</a:t>
            </a:r>
            <a:r>
              <a:rPr lang="fr-FR" sz="2000" dirty="0" smtClean="0"/>
              <a:t>, en </a:t>
            </a:r>
            <a:r>
              <a:rPr lang="fr-FR" sz="2000" dirty="0" err="1" smtClean="0"/>
              <a:t>webinar</a:t>
            </a:r>
            <a:r>
              <a:rPr lang="fr-FR" sz="2000" dirty="0" smtClean="0"/>
              <a:t> </a:t>
            </a:r>
            <a:r>
              <a:rPr lang="fr-FR" sz="2000" dirty="0" smtClean="0">
                <a:sym typeface="Wingdings"/>
              </a:rPr>
              <a:t> encore possibilité de s’inscrire</a:t>
            </a:r>
            <a:endParaRPr lang="fr-FR" sz="2000" dirty="0" smtClean="0"/>
          </a:p>
          <a:p>
            <a:pPr lvl="1"/>
            <a:r>
              <a:rPr lang="fr-FR" sz="2000" dirty="0" smtClean="0"/>
              <a:t>13 décembre : Stage </a:t>
            </a:r>
            <a:r>
              <a:rPr lang="fr-FR" sz="2000" b="1" i="1" dirty="0" smtClean="0"/>
              <a:t>nu en studio</a:t>
            </a:r>
            <a:r>
              <a:rPr lang="fr-FR" sz="2000" dirty="0" smtClean="0"/>
              <a:t>, avec Lionel </a:t>
            </a:r>
            <a:r>
              <a:rPr lang="fr-FR" sz="2000" dirty="0" err="1" smtClean="0"/>
              <a:t>Daviet</a:t>
            </a:r>
            <a:endParaRPr lang="fr-FR" sz="2000" dirty="0" smtClean="0"/>
          </a:p>
          <a:p>
            <a:pPr lvl="1"/>
            <a:r>
              <a:rPr lang="fr-FR" sz="2000" dirty="0" smtClean="0"/>
              <a:t>18 décembre : </a:t>
            </a:r>
            <a:r>
              <a:rPr lang="fr-FR" sz="2000" b="1" i="1" dirty="0" smtClean="0"/>
              <a:t>Photo de nuit</a:t>
            </a:r>
            <a:r>
              <a:rPr lang="fr-FR" sz="2000" dirty="0" smtClean="0"/>
              <a:t>, à Lyon, avec Gil Gautier</a:t>
            </a:r>
            <a:r>
              <a:rPr lang="fr-FR" sz="2000" dirty="0" smtClean="0">
                <a:sym typeface="Wingdings"/>
              </a:rPr>
              <a:t>               						 reste une place</a:t>
            </a:r>
          </a:p>
          <a:p>
            <a:pPr lvl="1"/>
            <a:r>
              <a:rPr lang="fr-FR" sz="2000" dirty="0" smtClean="0">
                <a:sym typeface="Wingdings"/>
              </a:rPr>
              <a:t>Date à déterminer : </a:t>
            </a:r>
            <a:r>
              <a:rPr lang="fr-FR" sz="2000" b="1" i="1" dirty="0" smtClean="0">
                <a:sym typeface="Wingdings"/>
              </a:rPr>
              <a:t>Développement RAW pour N&amp;B</a:t>
            </a:r>
            <a:r>
              <a:rPr lang="fr-FR" sz="2000" dirty="0" smtClean="0">
                <a:sym typeface="Wingdings"/>
              </a:rPr>
              <a:t>, avec Maryvonne </a:t>
            </a:r>
            <a:r>
              <a:rPr lang="fr-FR" sz="2000" dirty="0" err="1" smtClean="0">
                <a:sym typeface="Wingdings"/>
              </a:rPr>
              <a:t>Sylvan</a:t>
            </a:r>
            <a:endParaRPr lang="fr-FR" sz="2000" dirty="0" smtClean="0">
              <a:sym typeface="Wingdings"/>
            </a:endParaRPr>
          </a:p>
          <a:p>
            <a:pPr lvl="1"/>
            <a:endParaRPr lang="fr-FR" sz="2000" dirty="0" smtClean="0">
              <a:sym typeface="Wingdings"/>
            </a:endParaRPr>
          </a:p>
          <a:p>
            <a:pPr lvl="1"/>
            <a:r>
              <a:rPr lang="fr-FR" sz="2000" dirty="0" smtClean="0">
                <a:sym typeface="Wingdings"/>
              </a:rPr>
              <a:t>Je suis à l’écoute de vos idées, propositions, demandes…</a:t>
            </a:r>
            <a:endParaRPr lang="fr-FR" sz="2000"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504000" y="689760"/>
            <a:ext cx="8063280" cy="5645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400" strike="noStrike" dirty="0">
                <a:solidFill>
                  <a:srgbClr val="000000"/>
                </a:solidFill>
                <a:latin typeface="Calibri"/>
                <a:ea typeface="DejaVu Sans"/>
              </a:rPr>
              <a:t>Nous avons passé une belle journée,</a:t>
            </a:r>
            <a:endParaRPr dirty="0"/>
          </a:p>
          <a:p>
            <a:pPr algn="ctr">
              <a:lnSpc>
                <a:spcPct val="100000"/>
              </a:lnSpc>
            </a:pPr>
            <a:r>
              <a:rPr lang="fr-FR" sz="2400" strike="noStrike" dirty="0">
                <a:solidFill>
                  <a:srgbClr val="000000"/>
                </a:solidFill>
                <a:latin typeface="Calibri"/>
                <a:ea typeface="DejaVu Sans"/>
              </a:rPr>
              <a:t>Observé de belles images,</a:t>
            </a:r>
            <a:endParaRPr dirty="0"/>
          </a:p>
          <a:p>
            <a:pPr algn="ctr">
              <a:lnSpc>
                <a:spcPct val="100000"/>
              </a:lnSpc>
            </a:pPr>
            <a:r>
              <a:rPr lang="fr-FR" sz="2400" strike="noStrike" dirty="0">
                <a:solidFill>
                  <a:srgbClr val="000000"/>
                </a:solidFill>
                <a:latin typeface="Calibri"/>
                <a:ea typeface="DejaVu Sans"/>
              </a:rPr>
              <a:t>Merci à tous !</a:t>
            </a:r>
            <a:endParaRPr dirty="0"/>
          </a:p>
          <a:p>
            <a:pPr algn="ctr">
              <a:lnSpc>
                <a:spcPct val="100000"/>
              </a:lnSpc>
            </a:pPr>
            <a:endParaRPr dirty="0"/>
          </a:p>
          <a:p>
            <a:pPr algn="ctr">
              <a:lnSpc>
                <a:spcPct val="100000"/>
              </a:lnSpc>
            </a:pPr>
            <a:endParaRPr dirty="0"/>
          </a:p>
          <a:p>
            <a:pPr algn="ctr">
              <a:lnSpc>
                <a:spcPct val="100000"/>
              </a:lnSpc>
            </a:pPr>
            <a:endParaRPr dirty="0"/>
          </a:p>
          <a:p>
            <a:pPr algn="ctr">
              <a:lnSpc>
                <a:spcPct val="100000"/>
              </a:lnSpc>
            </a:pPr>
            <a:endParaRPr dirty="0"/>
          </a:p>
          <a:p>
            <a:pPr algn="ctr">
              <a:lnSpc>
                <a:spcPct val="100000"/>
              </a:lnSpc>
            </a:pPr>
            <a:endParaRPr dirty="0"/>
          </a:p>
          <a:p>
            <a:pPr algn="ctr">
              <a:lnSpc>
                <a:spcPct val="100000"/>
              </a:lnSpc>
            </a:pPr>
            <a:endParaRPr dirty="0"/>
          </a:p>
          <a:p>
            <a:pPr algn="ctr">
              <a:lnSpc>
                <a:spcPct val="100000"/>
              </a:lnSpc>
            </a:pPr>
            <a:endParaRPr dirty="0"/>
          </a:p>
          <a:p>
            <a:pPr algn="ctr">
              <a:lnSpc>
                <a:spcPct val="100000"/>
              </a:lnSpc>
            </a:pPr>
            <a:endParaRPr dirty="0"/>
          </a:p>
          <a:p>
            <a:pPr algn="ctr">
              <a:lnSpc>
                <a:spcPct val="100000"/>
              </a:lnSpc>
            </a:pPr>
            <a:endParaRPr lang="fr-FR" sz="2400" strike="noStrike" dirty="0" smtClean="0">
              <a:solidFill>
                <a:srgbClr val="000000"/>
              </a:solidFill>
              <a:latin typeface="Calibri"/>
              <a:ea typeface="DejaVu Sans"/>
            </a:endParaRPr>
          </a:p>
          <a:p>
            <a:pPr algn="ctr">
              <a:lnSpc>
                <a:spcPct val="100000"/>
              </a:lnSpc>
            </a:pPr>
            <a:endParaRPr lang="fr-FR" sz="2400" dirty="0">
              <a:solidFill>
                <a:srgbClr val="000000"/>
              </a:solidFill>
              <a:latin typeface="Calibri"/>
              <a:ea typeface="DejaVu Sans"/>
            </a:endParaRPr>
          </a:p>
          <a:p>
            <a:pPr algn="ctr">
              <a:lnSpc>
                <a:spcPct val="100000"/>
              </a:lnSpc>
            </a:pPr>
            <a:r>
              <a:rPr lang="fr-FR" sz="2400" strike="noStrike" dirty="0" smtClean="0">
                <a:solidFill>
                  <a:srgbClr val="000000"/>
                </a:solidFill>
                <a:latin typeface="Calibri"/>
                <a:ea typeface="DejaVu Sans"/>
              </a:rPr>
              <a:t>Crédit </a:t>
            </a:r>
            <a:r>
              <a:rPr lang="fr-FR" sz="2400" strike="noStrike" dirty="0">
                <a:solidFill>
                  <a:srgbClr val="000000"/>
                </a:solidFill>
                <a:latin typeface="Calibri"/>
                <a:ea typeface="DejaVu Sans"/>
              </a:rPr>
              <a:t>Photos : les participants au concours</a:t>
            </a:r>
            <a:endParaRPr dirty="0"/>
          </a:p>
          <a:p>
            <a:pPr algn="ctr">
              <a:lnSpc>
                <a:spcPct val="100000"/>
              </a:lnSpc>
            </a:pPr>
            <a:r>
              <a:rPr lang="fr-FR" sz="2400" strike="noStrike" dirty="0">
                <a:solidFill>
                  <a:srgbClr val="000000"/>
                </a:solidFill>
                <a:latin typeface="Calibri"/>
                <a:ea typeface="DejaVu Sans"/>
              </a:rPr>
              <a:t> et Roland </a:t>
            </a:r>
            <a:r>
              <a:rPr lang="fr-FR" sz="2400" strike="noStrike" dirty="0" err="1">
                <a:solidFill>
                  <a:srgbClr val="000000"/>
                </a:solidFill>
                <a:latin typeface="Calibri"/>
                <a:ea typeface="DejaVu Sans"/>
              </a:rPr>
              <a:t>Hen</a:t>
            </a:r>
            <a:endParaRPr dirty="0"/>
          </a:p>
          <a:p>
            <a:pPr algn="ctr">
              <a:lnSpc>
                <a:spcPct val="100000"/>
              </a:lnSpc>
            </a:pPr>
            <a:r>
              <a:rPr lang="fr-FR" sz="2400" strike="noStrike" dirty="0">
                <a:solidFill>
                  <a:srgbClr val="000000"/>
                </a:solidFill>
                <a:latin typeface="Calibri"/>
                <a:ea typeface="DejaVu Sans"/>
              </a:rPr>
              <a:t>Commissaire et rapporteur : Emmanuelle Régent</a:t>
            </a:r>
            <a:endParaRPr dirty="0"/>
          </a:p>
        </p:txBody>
      </p:sp>
      <p:pic>
        <p:nvPicPr>
          <p:cNvPr id="118" name="Image 117"/>
          <p:cNvPicPr/>
          <p:nvPr/>
        </p:nvPicPr>
        <p:blipFill>
          <a:blip r:embed="rId2" cstate="screen"/>
          <a:stretch/>
        </p:blipFill>
        <p:spPr>
          <a:xfrm>
            <a:off x="539552" y="1917848"/>
            <a:ext cx="7992360" cy="2663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screen"/>
          <a:srcRect/>
          <a:stretch>
            <a:fillRect/>
          </a:stretch>
        </p:blipFill>
        <p:spPr bwMode="auto">
          <a:xfrm>
            <a:off x="179512" y="188640"/>
            <a:ext cx="3600000" cy="1198464"/>
          </a:xfrm>
          <a:prstGeom prst="rect">
            <a:avLst/>
          </a:prstGeom>
          <a:noFill/>
          <a:ln w="9525">
            <a:noFill/>
            <a:miter lim="800000"/>
            <a:headEnd/>
            <a:tailEnd/>
          </a:ln>
        </p:spPr>
      </p:pic>
      <p:pic>
        <p:nvPicPr>
          <p:cNvPr id="77827" name="Picture 3"/>
          <p:cNvPicPr>
            <a:picLocks noChangeAspect="1" noChangeArrowheads="1"/>
          </p:cNvPicPr>
          <p:nvPr/>
        </p:nvPicPr>
        <p:blipFill>
          <a:blip r:embed="rId3" cstate="screen"/>
          <a:srcRect/>
          <a:stretch>
            <a:fillRect/>
          </a:stretch>
        </p:blipFill>
        <p:spPr bwMode="auto">
          <a:xfrm>
            <a:off x="827584" y="692696"/>
            <a:ext cx="7200000" cy="3387868"/>
          </a:xfrm>
          <a:prstGeom prst="rect">
            <a:avLst/>
          </a:prstGeom>
          <a:noFill/>
          <a:ln w="9525">
            <a:noFill/>
            <a:miter lim="800000"/>
            <a:headEnd/>
            <a:tailEnd/>
          </a:ln>
        </p:spPr>
      </p:pic>
      <p:pic>
        <p:nvPicPr>
          <p:cNvPr id="77828" name="Picture 4"/>
          <p:cNvPicPr>
            <a:picLocks noChangeAspect="1" noChangeArrowheads="1"/>
          </p:cNvPicPr>
          <p:nvPr/>
        </p:nvPicPr>
        <p:blipFill>
          <a:blip r:embed="rId4" cstate="screen"/>
          <a:srcRect/>
          <a:stretch>
            <a:fillRect/>
          </a:stretch>
        </p:blipFill>
        <p:spPr bwMode="auto">
          <a:xfrm>
            <a:off x="827584" y="692696"/>
            <a:ext cx="7200000" cy="2418367"/>
          </a:xfrm>
          <a:prstGeom prst="rect">
            <a:avLst/>
          </a:prstGeom>
          <a:noFill/>
          <a:ln w="9525">
            <a:noFill/>
            <a:miter lim="800000"/>
            <a:headEnd/>
            <a:tailEnd/>
          </a:ln>
        </p:spPr>
      </p:pic>
      <p:pic>
        <p:nvPicPr>
          <p:cNvPr id="77829" name="Picture 5"/>
          <p:cNvPicPr>
            <a:picLocks noChangeAspect="1" noChangeArrowheads="1"/>
          </p:cNvPicPr>
          <p:nvPr/>
        </p:nvPicPr>
        <p:blipFill>
          <a:blip r:embed="rId5" cstate="screen"/>
          <a:srcRect/>
          <a:stretch>
            <a:fillRect/>
          </a:stretch>
        </p:blipFill>
        <p:spPr bwMode="auto">
          <a:xfrm>
            <a:off x="899592" y="692696"/>
            <a:ext cx="7200000" cy="3360000"/>
          </a:xfrm>
          <a:prstGeom prst="rect">
            <a:avLst/>
          </a:prstGeom>
          <a:noFill/>
          <a:ln w="9525">
            <a:noFill/>
            <a:miter lim="800000"/>
            <a:headEnd/>
            <a:tailEnd/>
          </a:ln>
        </p:spPr>
      </p:pic>
      <p:pic>
        <p:nvPicPr>
          <p:cNvPr id="77830" name="Picture 6"/>
          <p:cNvPicPr>
            <a:picLocks noChangeAspect="1" noChangeArrowheads="1"/>
          </p:cNvPicPr>
          <p:nvPr/>
        </p:nvPicPr>
        <p:blipFill>
          <a:blip r:embed="rId6" cstate="screen"/>
          <a:srcRect/>
          <a:stretch>
            <a:fillRect/>
          </a:stretch>
        </p:blipFill>
        <p:spPr bwMode="auto">
          <a:xfrm>
            <a:off x="179512" y="260648"/>
            <a:ext cx="3600000" cy="1527465"/>
          </a:xfrm>
          <a:prstGeom prst="rect">
            <a:avLst/>
          </a:prstGeom>
          <a:noFill/>
          <a:ln w="9525">
            <a:noFill/>
            <a:miter lim="800000"/>
            <a:headEnd/>
            <a:tailEnd/>
          </a:ln>
        </p:spPr>
      </p:pic>
      <p:pic>
        <p:nvPicPr>
          <p:cNvPr id="77831" name="Picture 7"/>
          <p:cNvPicPr>
            <a:picLocks noChangeAspect="1" noChangeArrowheads="1"/>
          </p:cNvPicPr>
          <p:nvPr/>
        </p:nvPicPr>
        <p:blipFill>
          <a:blip r:embed="rId7" cstate="screen"/>
          <a:srcRect/>
          <a:stretch>
            <a:fillRect/>
          </a:stretch>
        </p:blipFill>
        <p:spPr bwMode="auto">
          <a:xfrm>
            <a:off x="899592" y="692696"/>
            <a:ext cx="7200000" cy="1460377"/>
          </a:xfrm>
          <a:prstGeom prst="rect">
            <a:avLst/>
          </a:prstGeom>
          <a:noFill/>
          <a:ln w="9525">
            <a:noFill/>
            <a:miter lim="800000"/>
            <a:headEnd/>
            <a:tailEnd/>
          </a:ln>
        </p:spPr>
      </p:pic>
      <p:sp>
        <p:nvSpPr>
          <p:cNvPr id="8" name="ZoneTexte 7"/>
          <p:cNvSpPr txBox="1"/>
          <p:nvPr/>
        </p:nvSpPr>
        <p:spPr>
          <a:xfrm>
            <a:off x="1043608" y="4293096"/>
            <a:ext cx="2448272" cy="369332"/>
          </a:xfrm>
          <a:prstGeom prst="rect">
            <a:avLst/>
          </a:prstGeom>
          <a:noFill/>
        </p:spPr>
        <p:txBody>
          <a:bodyPr wrap="square" rtlCol="0">
            <a:spAutoFit/>
          </a:bodyPr>
          <a:lstStyle/>
          <a:p>
            <a:r>
              <a:rPr lang="fr-FR" dirty="0" smtClean="0"/>
              <a:t>109 points = 43</a:t>
            </a:r>
            <a:r>
              <a:rPr lang="fr-FR" baseline="30000" dirty="0" smtClean="0"/>
              <a:t>ème</a:t>
            </a:r>
            <a:r>
              <a:rPr lang="fr-FR" dirty="0" smtClean="0"/>
              <a:t> place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additive="base">
                                        <p:cTn id="7" dur="500" fill="hold"/>
                                        <p:tgtEl>
                                          <p:spTgt spid="77826"/>
                                        </p:tgtEl>
                                        <p:attrNameLst>
                                          <p:attrName>ppt_x</p:attrName>
                                        </p:attrNameLst>
                                      </p:cBhvr>
                                      <p:tavLst>
                                        <p:tav tm="0">
                                          <p:val>
                                            <p:strVal val="#ppt_x"/>
                                          </p:val>
                                        </p:tav>
                                        <p:tav tm="100000">
                                          <p:val>
                                            <p:strVal val="#ppt_x"/>
                                          </p:val>
                                        </p:tav>
                                      </p:tavLst>
                                    </p:anim>
                                    <p:anim calcmode="lin" valueType="num">
                                      <p:cBhvr additive="base">
                                        <p:cTn id="8" dur="500" fill="hold"/>
                                        <p:tgtEl>
                                          <p:spTgt spid="7782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782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827"/>
                                        </p:tgtEl>
                                        <p:attrNameLst>
                                          <p:attrName>style.visibility</p:attrName>
                                        </p:attrNameLst>
                                      </p:cBhvr>
                                      <p:to>
                                        <p:strVal val="visible"/>
                                      </p:to>
                                    </p:set>
                                  </p:childTnLst>
                                  <p:subTnLst>
                                    <p:set>
                                      <p:cBhvr override="childStyle">
                                        <p:cTn dur="1" fill="hold" display="0" masterRel="nextClick" afterEffect="1"/>
                                        <p:tgtEl>
                                          <p:spTgt spid="7782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7828"/>
                                        </p:tgtEl>
                                        <p:attrNameLst>
                                          <p:attrName>style.visibility</p:attrName>
                                        </p:attrNameLst>
                                      </p:cBhvr>
                                      <p:to>
                                        <p:strVal val="visible"/>
                                      </p:to>
                                    </p:set>
                                  </p:childTnLst>
                                  <p:subTnLst>
                                    <p:set>
                                      <p:cBhvr override="childStyle">
                                        <p:cTn dur="1" fill="hold" display="0" masterRel="nextClick" afterEffect="1"/>
                                        <p:tgtEl>
                                          <p:spTgt spid="77828"/>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829"/>
                                        </p:tgtEl>
                                        <p:attrNameLst>
                                          <p:attrName>style.visibility</p:attrName>
                                        </p:attrNameLst>
                                      </p:cBhvr>
                                      <p:to>
                                        <p:strVal val="visible"/>
                                      </p:to>
                                    </p:set>
                                  </p:childTnLst>
                                  <p:subTnLst>
                                    <p:set>
                                      <p:cBhvr override="childStyle">
                                        <p:cTn dur="1" fill="hold" display="0" masterRel="nextClick" afterEffect="1"/>
                                        <p:tgtEl>
                                          <p:spTgt spid="7782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830"/>
                                        </p:tgtEl>
                                        <p:attrNameLst>
                                          <p:attrName>style.visibility</p:attrName>
                                        </p:attrNameLst>
                                      </p:cBhvr>
                                      <p:to>
                                        <p:strVal val="visible"/>
                                      </p:to>
                                    </p:set>
                                  </p:childTnLst>
                                  <p:subTnLst>
                                    <p:set>
                                      <p:cBhvr override="childStyle">
                                        <p:cTn dur="1" fill="hold" display="0" masterRel="nextClick" afterEffect="1"/>
                                        <p:tgtEl>
                                          <p:spTgt spid="7783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78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636838"/>
            <a:ext cx="8447088" cy="1143000"/>
          </a:xfrm>
        </p:spPr>
        <p:txBody>
          <a:bodyPr>
            <a:normAutofit fontScale="90000"/>
          </a:bodyPr>
          <a:lstStyle/>
          <a:p>
            <a:r>
              <a:rPr lang="fr-FR" dirty="0" smtClean="0">
                <a:solidFill>
                  <a:srgbClr val="0000FF"/>
                </a:solidFill>
                <a:latin typeface="Comic Sans MS" pitchFamily="66" charset="0"/>
              </a:rPr>
              <a:t>Rapport pour  </a:t>
            </a:r>
            <a:br>
              <a:rPr lang="fr-FR" dirty="0" smtClean="0">
                <a:solidFill>
                  <a:srgbClr val="0000FF"/>
                </a:solidFill>
                <a:latin typeface="Comic Sans MS" pitchFamily="66" charset="0"/>
              </a:rPr>
            </a:br>
            <a:r>
              <a:rPr lang="fr-FR" dirty="0" smtClean="0">
                <a:solidFill>
                  <a:srgbClr val="0000FF"/>
                </a:solidFill>
                <a:latin typeface="Comic Sans MS" pitchFamily="66" charset="0"/>
              </a:rPr>
              <a:t>les Concours Auteur</a:t>
            </a:r>
            <a:br>
              <a:rPr lang="fr-FR" dirty="0" smtClean="0">
                <a:solidFill>
                  <a:srgbClr val="0000FF"/>
                </a:solidFill>
                <a:latin typeface="Comic Sans MS" pitchFamily="66" charset="0"/>
              </a:rPr>
            </a:br>
            <a:r>
              <a:rPr lang="fr-FR" sz="2400" dirty="0" smtClean="0">
                <a:solidFill>
                  <a:srgbClr val="0000FF"/>
                </a:solidFill>
                <a:latin typeface="Comic Sans MS" pitchFamily="66" charset="0"/>
              </a:rPr>
              <a:t>(qualificatifs pour les Concours Nationaux 2016)</a:t>
            </a:r>
            <a:endParaRPr lang="fr-FR" dirty="0">
              <a:solidFill>
                <a:srgbClr val="0000FF"/>
              </a:solidFill>
              <a:latin typeface="Comic Sans MS" pitchFamily="66" charset="0"/>
            </a:endParaRPr>
          </a:p>
        </p:txBody>
      </p:sp>
      <p:sp>
        <p:nvSpPr>
          <p:cNvPr id="4" name="Rectangle 3"/>
          <p:cNvSpPr/>
          <p:nvPr/>
        </p:nvSpPr>
        <p:spPr>
          <a:xfrm>
            <a:off x="251520" y="1124744"/>
            <a:ext cx="864096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260649"/>
            <a:ext cx="5544616" cy="1200329"/>
          </a:xfrm>
          <a:prstGeom prst="rect">
            <a:avLst/>
          </a:prstGeom>
          <a:noFill/>
        </p:spPr>
        <p:txBody>
          <a:bodyPr wrap="square" rtlCol="0">
            <a:spAutoFit/>
          </a:bodyPr>
          <a:lstStyle/>
          <a:p>
            <a:r>
              <a:rPr lang="fr-FR" dirty="0" smtClean="0">
                <a:solidFill>
                  <a:srgbClr val="0000FF"/>
                </a:solidFill>
                <a:latin typeface="Comic Sans MS" pitchFamily="66" charset="0"/>
              </a:rPr>
              <a:t>Concours jugés à Cognin le 23 mai</a:t>
            </a:r>
          </a:p>
          <a:p>
            <a:endParaRPr lang="fr-FR" dirty="0" smtClean="0">
              <a:solidFill>
                <a:srgbClr val="0000FF"/>
              </a:solidFill>
              <a:latin typeface="Comic Sans MS" pitchFamily="66" charset="0"/>
            </a:endParaRPr>
          </a:p>
          <a:p>
            <a:r>
              <a:rPr lang="fr-FR" dirty="0" smtClean="0">
                <a:solidFill>
                  <a:srgbClr val="0000FF"/>
                </a:solidFill>
                <a:latin typeface="Comic Sans MS" pitchFamily="66" charset="0"/>
              </a:rPr>
              <a:t>Auteur 1</a:t>
            </a:r>
          </a:p>
          <a:p>
            <a:endParaRPr lang="fr-FR" dirty="0" smtClean="0">
              <a:solidFill>
                <a:srgbClr val="0000FF"/>
              </a:solidFill>
              <a:latin typeface="Comic Sans MS" pitchFamily="66" charset="0"/>
            </a:endParaRPr>
          </a:p>
        </p:txBody>
      </p:sp>
      <p:pic>
        <p:nvPicPr>
          <p:cNvPr id="35841" name="Picture 1"/>
          <p:cNvPicPr>
            <a:picLocks noChangeAspect="1" noChangeArrowheads="1"/>
          </p:cNvPicPr>
          <p:nvPr/>
        </p:nvPicPr>
        <p:blipFill>
          <a:blip r:embed="rId2" cstate="screen"/>
          <a:srcRect/>
          <a:stretch>
            <a:fillRect/>
          </a:stretch>
        </p:blipFill>
        <p:spPr bwMode="auto">
          <a:xfrm>
            <a:off x="755576" y="1340768"/>
            <a:ext cx="7200000" cy="31937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260649"/>
            <a:ext cx="5544616" cy="1200329"/>
          </a:xfrm>
          <a:prstGeom prst="rect">
            <a:avLst/>
          </a:prstGeom>
          <a:noFill/>
        </p:spPr>
        <p:txBody>
          <a:bodyPr wrap="square" rtlCol="0">
            <a:spAutoFit/>
          </a:bodyPr>
          <a:lstStyle/>
          <a:p>
            <a:r>
              <a:rPr lang="fr-FR" dirty="0" smtClean="0">
                <a:solidFill>
                  <a:srgbClr val="0000FF"/>
                </a:solidFill>
                <a:latin typeface="Comic Sans MS" pitchFamily="66" charset="0"/>
              </a:rPr>
              <a:t>Concours jugés à Cognin le 23 mai</a:t>
            </a:r>
          </a:p>
          <a:p>
            <a:endParaRPr lang="fr-FR" dirty="0" smtClean="0">
              <a:solidFill>
                <a:srgbClr val="0000FF"/>
              </a:solidFill>
              <a:latin typeface="Comic Sans MS" pitchFamily="66" charset="0"/>
            </a:endParaRPr>
          </a:p>
          <a:p>
            <a:r>
              <a:rPr lang="fr-FR" dirty="0" smtClean="0">
                <a:solidFill>
                  <a:srgbClr val="0000FF"/>
                </a:solidFill>
                <a:latin typeface="Comic Sans MS" pitchFamily="66" charset="0"/>
              </a:rPr>
              <a:t>Auteur 2</a:t>
            </a:r>
          </a:p>
          <a:p>
            <a:endParaRPr lang="fr-FR" dirty="0" smtClean="0">
              <a:solidFill>
                <a:srgbClr val="0000FF"/>
              </a:solidFill>
              <a:latin typeface="Comic Sans MS" pitchFamily="66" charset="0"/>
            </a:endParaRPr>
          </a:p>
        </p:txBody>
      </p:sp>
      <p:pic>
        <p:nvPicPr>
          <p:cNvPr id="34817" name="Picture 1"/>
          <p:cNvPicPr>
            <a:picLocks noChangeAspect="1" noChangeArrowheads="1"/>
          </p:cNvPicPr>
          <p:nvPr/>
        </p:nvPicPr>
        <p:blipFill>
          <a:blip r:embed="rId2" cstate="screen"/>
          <a:srcRect/>
          <a:stretch>
            <a:fillRect/>
          </a:stretch>
        </p:blipFill>
        <p:spPr bwMode="auto">
          <a:xfrm>
            <a:off x="323528" y="692696"/>
            <a:ext cx="7200000" cy="53360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dirty="0" smtClean="0"/>
              <a:t>Résultats nationaux </a:t>
            </a:r>
            <a:br>
              <a:rPr lang="fr-FR" dirty="0" smtClean="0"/>
            </a:br>
            <a:r>
              <a:rPr lang="fr-FR" sz="2700" dirty="0" smtClean="0"/>
              <a:t>(Concours Régionaux 2014)</a:t>
            </a:r>
            <a:endParaRPr lang="fr-FR" sz="2700" dirty="0"/>
          </a:p>
        </p:txBody>
      </p:sp>
      <p:pic>
        <p:nvPicPr>
          <p:cNvPr id="33793" name="Picture 1"/>
          <p:cNvPicPr>
            <a:picLocks noChangeAspect="1" noChangeArrowheads="1"/>
          </p:cNvPicPr>
          <p:nvPr/>
        </p:nvPicPr>
        <p:blipFill>
          <a:blip r:embed="rId2" cstate="screen"/>
          <a:srcRect/>
          <a:stretch>
            <a:fillRect/>
          </a:stretch>
        </p:blipFill>
        <p:spPr bwMode="auto">
          <a:xfrm>
            <a:off x="107504" y="1700808"/>
            <a:ext cx="3600000" cy="1995949"/>
          </a:xfrm>
          <a:prstGeom prst="rect">
            <a:avLst/>
          </a:prstGeom>
          <a:noFill/>
          <a:ln w="9525">
            <a:noFill/>
            <a:miter lim="800000"/>
            <a:headEnd/>
            <a:tailEnd/>
          </a:ln>
        </p:spPr>
      </p:pic>
      <p:pic>
        <p:nvPicPr>
          <p:cNvPr id="33794" name="Picture 2"/>
          <p:cNvPicPr>
            <a:picLocks noChangeAspect="1" noChangeArrowheads="1"/>
          </p:cNvPicPr>
          <p:nvPr/>
        </p:nvPicPr>
        <p:blipFill>
          <a:blip r:embed="rId3" cstate="screen"/>
          <a:srcRect/>
          <a:stretch>
            <a:fillRect/>
          </a:stretch>
        </p:blipFill>
        <p:spPr bwMode="auto">
          <a:xfrm>
            <a:off x="467544" y="1700808"/>
            <a:ext cx="7200000" cy="1782975"/>
          </a:xfrm>
          <a:prstGeom prst="rect">
            <a:avLst/>
          </a:prstGeom>
          <a:noFill/>
          <a:ln w="9525">
            <a:noFill/>
            <a:miter lim="800000"/>
            <a:headEnd/>
            <a:tailEnd/>
          </a:ln>
        </p:spPr>
      </p:pic>
      <p:pic>
        <p:nvPicPr>
          <p:cNvPr id="33795" name="Picture 3"/>
          <p:cNvPicPr>
            <a:picLocks noChangeAspect="1" noChangeArrowheads="1"/>
          </p:cNvPicPr>
          <p:nvPr/>
        </p:nvPicPr>
        <p:blipFill>
          <a:blip r:embed="rId4" cstate="screen"/>
          <a:srcRect/>
          <a:stretch>
            <a:fillRect/>
          </a:stretch>
        </p:blipFill>
        <p:spPr bwMode="auto">
          <a:xfrm>
            <a:off x="107504" y="1628800"/>
            <a:ext cx="3600000" cy="2152480"/>
          </a:xfrm>
          <a:prstGeom prst="rect">
            <a:avLst/>
          </a:prstGeom>
          <a:noFill/>
          <a:ln w="9525">
            <a:noFill/>
            <a:miter lim="800000"/>
            <a:headEnd/>
            <a:tailEnd/>
          </a:ln>
        </p:spPr>
      </p:pic>
      <p:pic>
        <p:nvPicPr>
          <p:cNvPr id="33796" name="Picture 4"/>
          <p:cNvPicPr>
            <a:picLocks noChangeAspect="1" noChangeArrowheads="1"/>
          </p:cNvPicPr>
          <p:nvPr/>
        </p:nvPicPr>
        <p:blipFill>
          <a:blip r:embed="rId5" cstate="screen"/>
          <a:srcRect/>
          <a:stretch>
            <a:fillRect/>
          </a:stretch>
        </p:blipFill>
        <p:spPr bwMode="auto">
          <a:xfrm>
            <a:off x="323528" y="1844824"/>
            <a:ext cx="7200000" cy="1917008"/>
          </a:xfrm>
          <a:prstGeom prst="rect">
            <a:avLst/>
          </a:prstGeom>
          <a:noFill/>
          <a:ln w="9525">
            <a:noFill/>
            <a:miter lim="800000"/>
            <a:headEnd/>
            <a:tailEnd/>
          </a:ln>
        </p:spPr>
      </p:pic>
      <p:pic>
        <p:nvPicPr>
          <p:cNvPr id="33797" name="Picture 5"/>
          <p:cNvPicPr>
            <a:picLocks noChangeAspect="1" noChangeArrowheads="1"/>
          </p:cNvPicPr>
          <p:nvPr/>
        </p:nvPicPr>
        <p:blipFill>
          <a:blip r:embed="rId6" cstate="screen"/>
          <a:srcRect/>
          <a:stretch>
            <a:fillRect/>
          </a:stretch>
        </p:blipFill>
        <p:spPr bwMode="auto">
          <a:xfrm>
            <a:off x="107504" y="1772816"/>
            <a:ext cx="3600000" cy="2039450"/>
          </a:xfrm>
          <a:prstGeom prst="rect">
            <a:avLst/>
          </a:prstGeom>
          <a:noFill/>
          <a:ln w="9525">
            <a:noFill/>
            <a:miter lim="800000"/>
            <a:headEnd/>
            <a:tailEnd/>
          </a:ln>
        </p:spPr>
      </p:pic>
      <p:pic>
        <p:nvPicPr>
          <p:cNvPr id="33798" name="Picture 6"/>
          <p:cNvPicPr>
            <a:picLocks noChangeAspect="1" noChangeArrowheads="1"/>
          </p:cNvPicPr>
          <p:nvPr/>
        </p:nvPicPr>
        <p:blipFill>
          <a:blip r:embed="rId7" cstate="screen"/>
          <a:srcRect/>
          <a:stretch>
            <a:fillRect/>
          </a:stretch>
        </p:blipFill>
        <p:spPr bwMode="auto">
          <a:xfrm>
            <a:off x="539552" y="1628800"/>
            <a:ext cx="7200000" cy="2669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3793"/>
                                        </p:tgtEl>
                                        <p:attrNameLst>
                                          <p:attrName>style.visibility</p:attrName>
                                        </p:attrNameLst>
                                      </p:cBhvr>
                                      <p:to>
                                        <p:strVal val="visible"/>
                                      </p:to>
                                    </p:set>
                                  </p:childTnLst>
                                  <p:subTnLst>
                                    <p:set>
                                      <p:cBhvr override="childStyle">
                                        <p:cTn dur="1" fill="hold" display="0" masterRel="nextClick" afterEffect="1"/>
                                        <p:tgtEl>
                                          <p:spTgt spid="3379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gtEl>
                                        <p:attrNameLst>
                                          <p:attrName>style.visibility</p:attrName>
                                        </p:attrNameLst>
                                      </p:cBhvr>
                                      <p:to>
                                        <p:strVal val="visible"/>
                                      </p:to>
                                    </p:set>
                                  </p:childTnLst>
                                  <p:subTnLst>
                                    <p:set>
                                      <p:cBhvr override="childStyle">
                                        <p:cTn dur="1" fill="hold" display="0" masterRel="nextClick" afterEffect="1"/>
                                        <p:tgtEl>
                                          <p:spTgt spid="3379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gtEl>
                                        <p:attrNameLst>
                                          <p:attrName>style.visibility</p:attrName>
                                        </p:attrNameLst>
                                      </p:cBhvr>
                                      <p:to>
                                        <p:strVal val="visible"/>
                                      </p:to>
                                    </p:set>
                                  </p:childTnLst>
                                  <p:subTnLst>
                                    <p:set>
                                      <p:cBhvr override="childStyle">
                                        <p:cTn dur="1" fill="hold" display="0" masterRel="nextClick" afterEffect="1"/>
                                        <p:tgtEl>
                                          <p:spTgt spid="3379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6"/>
                                        </p:tgtEl>
                                        <p:attrNameLst>
                                          <p:attrName>style.visibility</p:attrName>
                                        </p:attrNameLst>
                                      </p:cBhvr>
                                      <p:to>
                                        <p:strVal val="visible"/>
                                      </p:to>
                                    </p:set>
                                  </p:childTnLst>
                                  <p:subTnLst>
                                    <p:set>
                                      <p:cBhvr override="childStyle">
                                        <p:cTn dur="1" fill="hold" display="0" masterRel="nextClick" afterEffect="1"/>
                                        <p:tgtEl>
                                          <p:spTgt spid="3379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7"/>
                                        </p:tgtEl>
                                        <p:attrNameLst>
                                          <p:attrName>style.visibility</p:attrName>
                                        </p:attrNameLst>
                                      </p:cBhvr>
                                      <p:to>
                                        <p:strVal val="visible"/>
                                      </p:to>
                                    </p:set>
                                  </p:childTnLst>
                                  <p:subTnLst>
                                    <p:set>
                                      <p:cBhvr override="childStyle">
                                        <p:cTn dur="1" fill="hold" display="0" masterRel="nextClick" afterEffect="1"/>
                                        <p:tgtEl>
                                          <p:spTgt spid="3379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Autres compétitions </a:t>
            </a:r>
            <a:endParaRPr lang="fr-FR" dirty="0"/>
          </a:p>
        </p:txBody>
      </p:sp>
      <p:sp>
        <p:nvSpPr>
          <p:cNvPr id="3" name="Espace réservé du contenu 2"/>
          <p:cNvSpPr>
            <a:spLocks noGrp="1"/>
          </p:cNvSpPr>
          <p:nvPr>
            <p:ph idx="1"/>
          </p:nvPr>
        </p:nvSpPr>
        <p:spPr/>
        <p:txBody>
          <a:bodyPr/>
          <a:lstStyle/>
          <a:p>
            <a:r>
              <a:rPr lang="fr-FR" sz="2000" dirty="0" smtClean="0"/>
              <a:t>Livre d’auteur :</a:t>
            </a:r>
          </a:p>
          <a:p>
            <a:endParaRPr lang="fr-FR" dirty="0"/>
          </a:p>
        </p:txBody>
      </p:sp>
      <p:pic>
        <p:nvPicPr>
          <p:cNvPr id="30721" name="Picture 1"/>
          <p:cNvPicPr>
            <a:picLocks noChangeAspect="1" noChangeArrowheads="1"/>
          </p:cNvPicPr>
          <p:nvPr/>
        </p:nvPicPr>
        <p:blipFill>
          <a:blip r:embed="rId2" cstate="screen"/>
          <a:srcRect/>
          <a:stretch>
            <a:fillRect/>
          </a:stretch>
        </p:blipFill>
        <p:spPr bwMode="auto">
          <a:xfrm>
            <a:off x="323528" y="1988840"/>
            <a:ext cx="3600000" cy="2227723"/>
          </a:xfrm>
          <a:prstGeom prst="rect">
            <a:avLst/>
          </a:prstGeom>
          <a:noFill/>
          <a:ln w="9525">
            <a:noFill/>
            <a:miter lim="800000"/>
            <a:headEnd/>
            <a:tailEnd/>
          </a:ln>
        </p:spPr>
      </p:pic>
      <p:pic>
        <p:nvPicPr>
          <p:cNvPr id="30722" name="Picture 2"/>
          <p:cNvPicPr>
            <a:picLocks noChangeAspect="1" noChangeArrowheads="1"/>
          </p:cNvPicPr>
          <p:nvPr/>
        </p:nvPicPr>
        <p:blipFill>
          <a:blip r:embed="rId3" cstate="screen"/>
          <a:srcRect/>
          <a:stretch>
            <a:fillRect/>
          </a:stretch>
        </p:blipFill>
        <p:spPr bwMode="auto">
          <a:xfrm>
            <a:off x="323528" y="2060848"/>
            <a:ext cx="7200000" cy="20413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721"/>
                                        </p:tgtEl>
                                        <p:attrNameLst>
                                          <p:attrName>style.visibility</p:attrName>
                                        </p:attrNameLst>
                                      </p:cBhvr>
                                      <p:to>
                                        <p:strVal val="visible"/>
                                      </p:to>
                                    </p:set>
                                    <p:anim calcmode="lin" valueType="num">
                                      <p:cBhvr additive="base">
                                        <p:cTn id="7" dur="500" fill="hold"/>
                                        <p:tgtEl>
                                          <p:spTgt spid="30721"/>
                                        </p:tgtEl>
                                        <p:attrNameLst>
                                          <p:attrName>ppt_x</p:attrName>
                                        </p:attrNameLst>
                                      </p:cBhvr>
                                      <p:tavLst>
                                        <p:tav tm="0">
                                          <p:val>
                                            <p:strVal val="#ppt_x"/>
                                          </p:val>
                                        </p:tav>
                                        <p:tav tm="100000">
                                          <p:val>
                                            <p:strVal val="#ppt_x"/>
                                          </p:val>
                                        </p:tav>
                                      </p:tavLst>
                                    </p:anim>
                                    <p:anim calcmode="lin" valueType="num">
                                      <p:cBhvr additive="base">
                                        <p:cTn id="8" dur="500" fill="hold"/>
                                        <p:tgtEl>
                                          <p:spTgt spid="307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2"/>
                                        </p:tgtEl>
                                        <p:attrNameLst>
                                          <p:attrName>style.visibility</p:attrName>
                                        </p:attrNameLst>
                                      </p:cBhvr>
                                      <p:to>
                                        <p:strVal val="visible"/>
                                      </p:to>
                                    </p:set>
                                    <p:anim calcmode="lin" valueType="num">
                                      <p:cBhvr additive="base">
                                        <p:cTn id="13" dur="500" fill="hold"/>
                                        <p:tgtEl>
                                          <p:spTgt spid="30722"/>
                                        </p:tgtEl>
                                        <p:attrNameLst>
                                          <p:attrName>ppt_x</p:attrName>
                                        </p:attrNameLst>
                                      </p:cBhvr>
                                      <p:tavLst>
                                        <p:tav tm="0">
                                          <p:val>
                                            <p:strVal val="#ppt_x"/>
                                          </p:val>
                                        </p:tav>
                                        <p:tav tm="100000">
                                          <p:val>
                                            <p:strVal val="#ppt_x"/>
                                          </p:val>
                                        </p:tav>
                                      </p:tavLst>
                                    </p:anim>
                                    <p:anim calcmode="lin" valueType="num">
                                      <p:cBhvr additive="base">
                                        <p:cTn id="14"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Autres compétitions </a:t>
            </a:r>
            <a:endParaRPr lang="fr-FR" dirty="0"/>
          </a:p>
        </p:txBody>
      </p:sp>
      <p:sp>
        <p:nvSpPr>
          <p:cNvPr id="3" name="Espace réservé du contenu 2"/>
          <p:cNvSpPr>
            <a:spLocks noGrp="1"/>
          </p:cNvSpPr>
          <p:nvPr>
            <p:ph idx="1"/>
          </p:nvPr>
        </p:nvSpPr>
        <p:spPr/>
        <p:txBody>
          <a:bodyPr/>
          <a:lstStyle/>
          <a:p>
            <a:r>
              <a:rPr lang="fr-FR" sz="2000" dirty="0" err="1" smtClean="0"/>
              <a:t>Quadrimage</a:t>
            </a:r>
            <a:r>
              <a:rPr lang="fr-FR" sz="2000" dirty="0" smtClean="0"/>
              <a:t> :</a:t>
            </a:r>
          </a:p>
          <a:p>
            <a:pPr lvl="1"/>
            <a:r>
              <a:rPr lang="fr-FR" sz="2000" dirty="0" smtClean="0"/>
              <a:t>24 séries présentées par les auteurs de l’UR11</a:t>
            </a:r>
          </a:p>
          <a:p>
            <a:pPr lvl="1"/>
            <a:r>
              <a:rPr lang="fr-FR" sz="2000" dirty="0" smtClean="0"/>
              <a:t>Aucune série dans les 8 premières</a:t>
            </a:r>
          </a:p>
          <a:p>
            <a:r>
              <a:rPr lang="fr-FR" sz="2000" dirty="0" smtClean="0"/>
              <a:t>Défi FP Nature</a:t>
            </a:r>
          </a:p>
          <a:p>
            <a:pPr lvl="1"/>
            <a:endParaRPr lang="fr-FR" sz="1600" dirty="0" smtClean="0"/>
          </a:p>
          <a:p>
            <a:pPr lvl="1"/>
            <a:endParaRPr lang="fr-FR" sz="1600" dirty="0" smtClean="0"/>
          </a:p>
          <a:p>
            <a:pPr lvl="1">
              <a:buNone/>
            </a:pPr>
            <a:endParaRPr lang="fr-FR" sz="1600" dirty="0" smtClean="0"/>
          </a:p>
          <a:p>
            <a:r>
              <a:rPr lang="fr-FR" sz="2000" dirty="0" smtClean="0"/>
              <a:t>Défi FP Création</a:t>
            </a:r>
          </a:p>
          <a:p>
            <a:endParaRPr lang="fr-FR" sz="2000" dirty="0" smtClean="0"/>
          </a:p>
          <a:p>
            <a:pPr lvl="1"/>
            <a:endParaRPr lang="fr-FR" sz="2000" dirty="0" smtClean="0"/>
          </a:p>
          <a:p>
            <a:pPr lvl="1"/>
            <a:endParaRPr lang="fr-FR" sz="2000" dirty="0" smtClean="0"/>
          </a:p>
          <a:p>
            <a:r>
              <a:rPr lang="fr-FR" sz="2000" dirty="0" smtClean="0"/>
              <a:t>Challenge FP Pris sur le vif</a:t>
            </a:r>
          </a:p>
          <a:p>
            <a:pPr lvl="1"/>
            <a:r>
              <a:rPr lang="fr-FR" sz="1600" dirty="0" smtClean="0"/>
              <a:t>7 auteurs, aucun dans les 15 premiers</a:t>
            </a:r>
            <a:endParaRPr lang="fr-FR" sz="1600" dirty="0"/>
          </a:p>
        </p:txBody>
      </p:sp>
      <p:pic>
        <p:nvPicPr>
          <p:cNvPr id="29698" name="Picture 2"/>
          <p:cNvPicPr>
            <a:picLocks noChangeAspect="1" noChangeArrowheads="1"/>
          </p:cNvPicPr>
          <p:nvPr/>
        </p:nvPicPr>
        <p:blipFill>
          <a:blip r:embed="rId2" cstate="screen"/>
          <a:srcRect/>
          <a:stretch>
            <a:fillRect/>
          </a:stretch>
        </p:blipFill>
        <p:spPr bwMode="auto">
          <a:xfrm>
            <a:off x="827584" y="3068960"/>
            <a:ext cx="7056784" cy="966582"/>
          </a:xfrm>
          <a:prstGeom prst="rect">
            <a:avLst/>
          </a:prstGeom>
          <a:noFill/>
          <a:ln w="9525">
            <a:noFill/>
            <a:miter lim="800000"/>
            <a:headEnd/>
            <a:tailEnd/>
          </a:ln>
        </p:spPr>
      </p:pic>
      <p:pic>
        <p:nvPicPr>
          <p:cNvPr id="29699" name="Picture 3"/>
          <p:cNvPicPr>
            <a:picLocks noChangeAspect="1" noChangeArrowheads="1"/>
          </p:cNvPicPr>
          <p:nvPr/>
        </p:nvPicPr>
        <p:blipFill>
          <a:blip r:embed="rId3" cstate="screen"/>
          <a:srcRect/>
          <a:stretch>
            <a:fillRect/>
          </a:stretch>
        </p:blipFill>
        <p:spPr bwMode="auto">
          <a:xfrm>
            <a:off x="755576" y="4293096"/>
            <a:ext cx="7200000" cy="10827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36912"/>
            <a:ext cx="8445624" cy="1143000"/>
          </a:xfrm>
        </p:spPr>
        <p:txBody>
          <a:bodyPr>
            <a:normAutofit fontScale="90000"/>
          </a:bodyPr>
          <a:lstStyle/>
          <a:p>
            <a:r>
              <a:rPr lang="fr-FR" dirty="0" smtClean="0"/>
              <a:t>Michel </a:t>
            </a:r>
            <a:r>
              <a:rPr lang="fr-FR" dirty="0" err="1" smtClean="0"/>
              <a:t>Vrahidès</a:t>
            </a:r>
            <a:r>
              <a:rPr lang="fr-FR" dirty="0" smtClean="0"/>
              <a:t>, </a:t>
            </a:r>
            <a:br>
              <a:rPr lang="fr-FR" dirty="0" smtClean="0"/>
            </a:br>
            <a:r>
              <a:rPr lang="fr-FR" dirty="0" smtClean="0"/>
              <a:t>Commissaire Régional IP</a:t>
            </a:r>
            <a:endParaRPr lang="fr-FR" dirty="0"/>
          </a:p>
        </p:txBody>
      </p:sp>
      <p:sp>
        <p:nvSpPr>
          <p:cNvPr id="4" name="Rectangle 3"/>
          <p:cNvSpPr/>
          <p:nvPr/>
        </p:nvSpPr>
        <p:spPr>
          <a:xfrm>
            <a:off x="251520" y="1124744"/>
            <a:ext cx="864096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normAutofit/>
          </a:bodyPr>
          <a:lstStyle/>
          <a:p>
            <a:r>
              <a:rPr lang="fr-FR" sz="4000" dirty="0" smtClean="0"/>
              <a:t>Images Projetées Monochrome </a:t>
            </a:r>
            <a:r>
              <a:rPr lang="fr-FR" sz="1800" dirty="0" smtClean="0"/>
              <a:t>(1)</a:t>
            </a:r>
            <a:endParaRPr lang="fr-FR" sz="1800" dirty="0"/>
          </a:p>
        </p:txBody>
      </p:sp>
      <p:sp>
        <p:nvSpPr>
          <p:cNvPr id="5" name="ZoneTexte 4"/>
          <p:cNvSpPr txBox="1"/>
          <p:nvPr/>
        </p:nvSpPr>
        <p:spPr>
          <a:xfrm>
            <a:off x="611560" y="2132856"/>
            <a:ext cx="6662401" cy="1508105"/>
          </a:xfrm>
          <a:prstGeom prst="rect">
            <a:avLst/>
          </a:prstGeom>
          <a:noFill/>
        </p:spPr>
        <p:txBody>
          <a:bodyPr wrap="none" rtlCol="0">
            <a:spAutoFit/>
          </a:bodyPr>
          <a:lstStyle/>
          <a:p>
            <a:r>
              <a:rPr lang="fr-FR" sz="2000" b="1" dirty="0" smtClean="0"/>
              <a:t>1)Concours Régional:</a:t>
            </a:r>
          </a:p>
          <a:p>
            <a:r>
              <a:rPr lang="fr-FR" dirty="0"/>
              <a:t>	</a:t>
            </a:r>
            <a:r>
              <a:rPr lang="fr-FR" dirty="0" smtClean="0"/>
              <a:t>-Morestel le 28/02/15. Très bon accueil ,  matériels de l’UR.</a:t>
            </a:r>
          </a:p>
          <a:p>
            <a:r>
              <a:rPr lang="fr-FR" dirty="0"/>
              <a:t>	</a:t>
            </a:r>
            <a:r>
              <a:rPr lang="fr-FR" dirty="0" smtClean="0"/>
              <a:t>-Jury : Ann David, Angelo Di Mango, Claude </a:t>
            </a:r>
            <a:r>
              <a:rPr lang="fr-FR" dirty="0" err="1" smtClean="0"/>
              <a:t>Thieffine</a:t>
            </a:r>
            <a:r>
              <a:rPr lang="fr-FR" dirty="0" smtClean="0"/>
              <a:t>.</a:t>
            </a:r>
          </a:p>
          <a:p>
            <a:r>
              <a:rPr lang="fr-FR" dirty="0"/>
              <a:t>	</a:t>
            </a:r>
            <a:r>
              <a:rPr lang="fr-FR" dirty="0" smtClean="0"/>
              <a:t>-Participation:</a:t>
            </a:r>
          </a:p>
          <a:p>
            <a:r>
              <a:rPr lang="fr-FR" dirty="0"/>
              <a:t>	</a:t>
            </a:r>
          </a:p>
        </p:txBody>
      </p:sp>
      <p:sp>
        <p:nvSpPr>
          <p:cNvPr id="6" name="ZoneTexte 5"/>
          <p:cNvSpPr txBox="1"/>
          <p:nvPr/>
        </p:nvSpPr>
        <p:spPr>
          <a:xfrm>
            <a:off x="683568" y="1700828"/>
            <a:ext cx="2806217" cy="369332"/>
          </a:xfrm>
          <a:prstGeom prst="rect">
            <a:avLst/>
          </a:prstGeom>
          <a:noFill/>
        </p:spPr>
        <p:txBody>
          <a:bodyPr wrap="none" rtlCol="0">
            <a:spAutoFit/>
          </a:bodyPr>
          <a:lstStyle/>
          <a:p>
            <a:r>
              <a:rPr lang="fr-FR" b="1" dirty="0" smtClean="0"/>
              <a:t>C’est un concours d’Auteurs</a:t>
            </a:r>
            <a:endParaRPr lang="fr-FR" b="1" dirty="0"/>
          </a:p>
        </p:txBody>
      </p:sp>
      <p:graphicFrame>
        <p:nvGraphicFramePr>
          <p:cNvPr id="9" name="Tableau 8"/>
          <p:cNvGraphicFramePr>
            <a:graphicFrameLocks noGrp="1"/>
          </p:cNvGraphicFramePr>
          <p:nvPr>
            <p:extLst>
              <p:ext uri="{D42A27DB-BD31-4B8C-83A1-F6EECF244321}">
                <p14:modId xmlns="" xmlns:p14="http://schemas.microsoft.com/office/powerpoint/2010/main" val="1842182180"/>
              </p:ext>
            </p:extLst>
          </p:nvPr>
        </p:nvGraphicFramePr>
        <p:xfrm>
          <a:off x="1695159" y="3356992"/>
          <a:ext cx="6096000" cy="111252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r>
                        <a:rPr lang="fr-FR" dirty="0" smtClean="0"/>
                        <a:t>Année</a:t>
                      </a:r>
                      <a:endParaRPr lang="fr-FR" dirty="0"/>
                    </a:p>
                  </a:txBody>
                  <a:tcPr/>
                </a:tc>
                <a:tc>
                  <a:txBody>
                    <a:bodyPr/>
                    <a:lstStyle/>
                    <a:p>
                      <a:r>
                        <a:rPr lang="fr-FR" dirty="0" smtClean="0"/>
                        <a:t>Clubs</a:t>
                      </a:r>
                      <a:endParaRPr lang="fr-FR" dirty="0"/>
                    </a:p>
                  </a:txBody>
                  <a:tcPr/>
                </a:tc>
                <a:tc>
                  <a:txBody>
                    <a:bodyPr/>
                    <a:lstStyle/>
                    <a:p>
                      <a:r>
                        <a:rPr lang="fr-FR" dirty="0" smtClean="0"/>
                        <a:t>Auteurs</a:t>
                      </a:r>
                      <a:endParaRPr lang="fr-FR" dirty="0"/>
                    </a:p>
                  </a:txBody>
                  <a:tcPr/>
                </a:tc>
                <a:tc>
                  <a:txBody>
                    <a:bodyPr/>
                    <a:lstStyle/>
                    <a:p>
                      <a:r>
                        <a:rPr lang="fr-FR" dirty="0" smtClean="0"/>
                        <a:t>Images</a:t>
                      </a:r>
                      <a:endParaRPr lang="fr-FR" dirty="0"/>
                    </a:p>
                  </a:txBody>
                  <a:tcPr/>
                </a:tc>
                <a:tc>
                  <a:txBody>
                    <a:bodyPr/>
                    <a:lstStyle/>
                    <a:p>
                      <a:r>
                        <a:rPr lang="fr-FR" dirty="0" smtClean="0"/>
                        <a:t>Sélec. Nat</a:t>
                      </a:r>
                      <a:endParaRPr lang="fr-FR" dirty="0"/>
                    </a:p>
                  </a:txBody>
                  <a:tcPr/>
                </a:tc>
              </a:tr>
              <a:tr h="370840">
                <a:tc>
                  <a:txBody>
                    <a:bodyPr/>
                    <a:lstStyle/>
                    <a:p>
                      <a:r>
                        <a:rPr lang="fr-FR" dirty="0" smtClean="0"/>
                        <a:t>2015</a:t>
                      </a:r>
                      <a:endParaRPr lang="fr-FR" dirty="0"/>
                    </a:p>
                  </a:txBody>
                  <a:tcPr/>
                </a:tc>
                <a:tc>
                  <a:txBody>
                    <a:bodyPr/>
                    <a:lstStyle/>
                    <a:p>
                      <a:r>
                        <a:rPr lang="fr-FR" dirty="0" smtClean="0"/>
                        <a:t>14</a:t>
                      </a:r>
                      <a:endParaRPr lang="fr-FR" dirty="0"/>
                    </a:p>
                  </a:txBody>
                  <a:tcPr/>
                </a:tc>
                <a:tc>
                  <a:txBody>
                    <a:bodyPr/>
                    <a:lstStyle/>
                    <a:p>
                      <a:r>
                        <a:rPr lang="fr-FR" dirty="0" smtClean="0"/>
                        <a:t>107</a:t>
                      </a:r>
                      <a:endParaRPr lang="fr-FR" dirty="0"/>
                    </a:p>
                  </a:txBody>
                  <a:tcPr/>
                </a:tc>
                <a:tc>
                  <a:txBody>
                    <a:bodyPr/>
                    <a:lstStyle/>
                    <a:p>
                      <a:r>
                        <a:rPr lang="fr-FR" dirty="0" smtClean="0"/>
                        <a:t>505</a:t>
                      </a:r>
                      <a:endParaRPr lang="fr-FR" dirty="0"/>
                    </a:p>
                  </a:txBody>
                  <a:tcPr/>
                </a:tc>
                <a:tc>
                  <a:txBody>
                    <a:bodyPr/>
                    <a:lstStyle/>
                    <a:p>
                      <a:r>
                        <a:rPr lang="fr-FR" dirty="0" smtClean="0"/>
                        <a:t>17 auteurs</a:t>
                      </a:r>
                      <a:endParaRPr lang="fr-FR" dirty="0"/>
                    </a:p>
                  </a:txBody>
                  <a:tcPr/>
                </a:tc>
              </a:tr>
              <a:tr h="370840">
                <a:tc>
                  <a:txBody>
                    <a:bodyPr/>
                    <a:lstStyle/>
                    <a:p>
                      <a:r>
                        <a:rPr lang="fr-FR" sz="1600" dirty="0" smtClean="0"/>
                        <a:t>Rappel 2014</a:t>
                      </a:r>
                      <a:endParaRPr lang="fr-FR" sz="1600" dirty="0"/>
                    </a:p>
                  </a:txBody>
                  <a:tcPr/>
                </a:tc>
                <a:tc>
                  <a:txBody>
                    <a:bodyPr/>
                    <a:lstStyle/>
                    <a:p>
                      <a:r>
                        <a:rPr lang="fr-FR" dirty="0" smtClean="0"/>
                        <a:t>11</a:t>
                      </a:r>
                      <a:endParaRPr lang="fr-FR" dirty="0"/>
                    </a:p>
                  </a:txBody>
                  <a:tcPr/>
                </a:tc>
                <a:tc>
                  <a:txBody>
                    <a:bodyPr/>
                    <a:lstStyle/>
                    <a:p>
                      <a:r>
                        <a:rPr lang="fr-FR" dirty="0" smtClean="0"/>
                        <a:t>92</a:t>
                      </a:r>
                      <a:endParaRPr lang="fr-FR" dirty="0"/>
                    </a:p>
                  </a:txBody>
                  <a:tcPr/>
                </a:tc>
                <a:tc>
                  <a:txBody>
                    <a:bodyPr/>
                    <a:lstStyle/>
                    <a:p>
                      <a:r>
                        <a:rPr lang="fr-FR" dirty="0" smtClean="0"/>
                        <a:t>441</a:t>
                      </a:r>
                      <a:endParaRPr lang="fr-FR" dirty="0"/>
                    </a:p>
                  </a:txBody>
                  <a:tcPr/>
                </a:tc>
                <a:tc>
                  <a:txBody>
                    <a:bodyPr/>
                    <a:lstStyle/>
                    <a:p>
                      <a:r>
                        <a:rPr lang="fr-FR" dirty="0" smtClean="0"/>
                        <a:t>16</a:t>
                      </a:r>
                      <a:endParaRPr lang="fr-FR" dirty="0"/>
                    </a:p>
                  </a:txBody>
                  <a:tcPr/>
                </a:tc>
              </a:tr>
            </a:tbl>
          </a:graphicData>
        </a:graphic>
      </p:graphicFrame>
      <p:sp>
        <p:nvSpPr>
          <p:cNvPr id="11" name="ZoneTexte 10"/>
          <p:cNvSpPr txBox="1"/>
          <p:nvPr/>
        </p:nvSpPr>
        <p:spPr>
          <a:xfrm>
            <a:off x="1695159" y="4869160"/>
            <a:ext cx="5963299" cy="923330"/>
          </a:xfrm>
          <a:prstGeom prst="rect">
            <a:avLst/>
          </a:prstGeom>
          <a:noFill/>
        </p:spPr>
        <p:txBody>
          <a:bodyPr wrap="none" rtlCol="0">
            <a:spAutoFit/>
          </a:bodyPr>
          <a:lstStyle/>
          <a:p>
            <a:r>
              <a:rPr lang="fr-FR" dirty="0" smtClean="0"/>
              <a:t>-Meilleure Image : « Le 15 »  Jacques </a:t>
            </a:r>
            <a:r>
              <a:rPr lang="fr-FR" dirty="0" err="1" smtClean="0"/>
              <a:t>Vanneuville</a:t>
            </a:r>
            <a:r>
              <a:rPr lang="fr-FR" dirty="0" smtClean="0"/>
              <a:t> PC Morestel</a:t>
            </a:r>
          </a:p>
          <a:p>
            <a:r>
              <a:rPr lang="fr-FR" dirty="0" smtClean="0"/>
              <a:t>-Meilleur Auteur :    Pierre-Marie </a:t>
            </a:r>
            <a:r>
              <a:rPr lang="fr-FR" dirty="0" err="1" smtClean="0"/>
              <a:t>Gaury</a:t>
            </a:r>
            <a:r>
              <a:rPr lang="fr-FR" dirty="0" smtClean="0"/>
              <a:t>   CP Cognin</a:t>
            </a:r>
          </a:p>
          <a:p>
            <a:r>
              <a:rPr lang="fr-FR" dirty="0" smtClean="0"/>
              <a:t>-Meilleur Club :         CP Cognin</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Chabeuil</a:t>
            </a:r>
            <a:endParaRPr lang="fr-FR" dirty="0"/>
          </a:p>
        </p:txBody>
      </p:sp>
      <p:sp>
        <p:nvSpPr>
          <p:cNvPr id="3" name="Espace réservé du contenu 2"/>
          <p:cNvSpPr>
            <a:spLocks noGrp="1"/>
          </p:cNvSpPr>
          <p:nvPr>
            <p:ph idx="1"/>
          </p:nvPr>
        </p:nvSpPr>
        <p:spPr>
          <a:xfrm>
            <a:off x="457200" y="1600200"/>
            <a:ext cx="8219256" cy="4525963"/>
          </a:xfrm>
        </p:spPr>
        <p:txBody>
          <a:bodyPr>
            <a:normAutofit/>
          </a:bodyPr>
          <a:lstStyle/>
          <a:p>
            <a:r>
              <a:rPr lang="fr-FR" sz="2400" dirty="0" smtClean="0"/>
              <a:t>Expo de 2 photos de chaque club qui me les a envoyées, j’ai également pioché dans les photos que j’avais encore chez moi</a:t>
            </a:r>
          </a:p>
          <a:p>
            <a:pPr lvl="1"/>
            <a:r>
              <a:rPr lang="fr-FR" sz="2400" dirty="0" smtClean="0"/>
              <a:t>38 photos exposées</a:t>
            </a:r>
          </a:p>
        </p:txBody>
      </p:sp>
      <p:pic>
        <p:nvPicPr>
          <p:cNvPr id="173058" name="Picture 2" descr="F:\Mes documents\FPF\10. UR11\2015 - 2016\Chabeuil\IMGP4929.jpg"/>
          <p:cNvPicPr>
            <a:picLocks noChangeAspect="1" noChangeArrowheads="1"/>
          </p:cNvPicPr>
          <p:nvPr/>
        </p:nvPicPr>
        <p:blipFill>
          <a:blip r:embed="rId2" cstate="screen"/>
          <a:srcRect/>
          <a:stretch>
            <a:fillRect/>
          </a:stretch>
        </p:blipFill>
        <p:spPr bwMode="auto">
          <a:xfrm>
            <a:off x="5220072" y="3356992"/>
            <a:ext cx="3744416" cy="2490183"/>
          </a:xfrm>
          <a:prstGeom prst="rect">
            <a:avLst/>
          </a:prstGeom>
          <a:noFill/>
        </p:spPr>
      </p:pic>
      <p:sp>
        <p:nvSpPr>
          <p:cNvPr id="5" name="Espace réservé du contenu 2"/>
          <p:cNvSpPr txBox="1">
            <a:spLocks/>
          </p:cNvSpPr>
          <p:nvPr/>
        </p:nvSpPr>
        <p:spPr>
          <a:xfrm>
            <a:off x="465584" y="3171725"/>
            <a:ext cx="4466456" cy="2489523"/>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
                <a:srgbClr val="0000FF"/>
              </a:buClr>
              <a:buSzTx/>
              <a:buFont typeface="Wingdings" pitchFamily="2" charset="2"/>
              <a:buChar char="§"/>
              <a:tabLst/>
              <a:defRPr/>
            </a:pPr>
            <a:r>
              <a:rPr kumimoji="0" lang="fr-FR" sz="2400" b="0" i="0" u="none" strike="noStrike" kern="1200" cap="none" spc="0" normalizeH="0" baseline="0" noProof="0" dirty="0" smtClean="0">
                <a:ln>
                  <a:noFill/>
                </a:ln>
                <a:solidFill>
                  <a:schemeClr val="tx1"/>
                </a:solidFill>
                <a:effectLst/>
                <a:uLnTx/>
                <a:uFillTx/>
                <a:latin typeface="Comic Sans MS" pitchFamily="66" charset="0"/>
                <a:ea typeface="+mn-ea"/>
                <a:cs typeface="+mn-cs"/>
              </a:rPr>
              <a:t>Nombreux contacts avec clubs et individuels</a:t>
            </a:r>
          </a:p>
          <a:p>
            <a:pPr marL="742950" marR="0" lvl="1" indent="-285750" algn="l" defTabSz="914400" rtl="0" eaLnBrk="1" fontAlgn="auto" latinLnBrk="0" hangingPunct="1">
              <a:lnSpc>
                <a:spcPct val="100000"/>
              </a:lnSpc>
              <a:spcBef>
                <a:spcPct val="20000"/>
              </a:spcBef>
              <a:spcAft>
                <a:spcPts val="0"/>
              </a:spcAft>
              <a:buClr>
                <a:srgbClr val="0000FF"/>
              </a:buClr>
              <a:buSzTx/>
              <a:buFont typeface="Wingdings" pitchFamily="2" charset="2"/>
              <a:buChar char="§"/>
              <a:tabLst/>
              <a:defRPr/>
            </a:pPr>
            <a:r>
              <a:rPr lang="fr-FR" sz="2400" dirty="0" smtClean="0">
                <a:latin typeface="Comic Sans MS" pitchFamily="66" charset="0"/>
              </a:rPr>
              <a:t>Merci à Roland pour son aide très active</a:t>
            </a:r>
            <a:endParaRPr kumimoji="0" lang="fr-FR" sz="2400" b="0" i="0" u="none" strike="noStrike" kern="1200" cap="none" spc="0" normalizeH="0" baseline="0" noProof="0" dirty="0">
              <a:ln>
                <a:noFill/>
              </a:ln>
              <a:solidFill>
                <a:schemeClr val="tx1"/>
              </a:solidFill>
              <a:effectLst/>
              <a:uLnTx/>
              <a:uFillTx/>
              <a:latin typeface="Comic Sans MS" pitchFamily="66" charset="0"/>
              <a:ea typeface="+mn-ea"/>
              <a:cs typeface="+mn-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Images Projetées Monochrome </a:t>
            </a:r>
            <a:r>
              <a:rPr lang="fr-FR" sz="2000" dirty="0" smtClean="0"/>
              <a:t>(2)</a:t>
            </a:r>
            <a:endParaRPr lang="fr-FR" dirty="0"/>
          </a:p>
        </p:txBody>
      </p:sp>
      <p:pic>
        <p:nvPicPr>
          <p:cNvPr id="3" name="Image 2"/>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1240120" y="1700808"/>
            <a:ext cx="5852160" cy="4730496"/>
          </a:xfrm>
          <a:prstGeom prst="rect">
            <a:avLst/>
          </a:prstGeom>
        </p:spPr>
      </p:pic>
      <p:sp>
        <p:nvSpPr>
          <p:cNvPr id="6" name="ZoneTexte 5"/>
          <p:cNvSpPr txBox="1"/>
          <p:nvPr/>
        </p:nvSpPr>
        <p:spPr>
          <a:xfrm>
            <a:off x="539552" y="6165304"/>
            <a:ext cx="6552728" cy="369332"/>
          </a:xfrm>
          <a:prstGeom prst="rect">
            <a:avLst/>
          </a:prstGeom>
          <a:solidFill>
            <a:schemeClr val="bg1"/>
          </a:solidFill>
        </p:spPr>
        <p:txBody>
          <a:bodyPr wrap="square" rtlCol="0">
            <a:spAutoFit/>
          </a:bodyPr>
          <a:lstStyle/>
          <a:p>
            <a:endParaRPr lang="fr-FR" dirty="0"/>
          </a:p>
        </p:txBody>
      </p:sp>
      <p:sp>
        <p:nvSpPr>
          <p:cNvPr id="7" name="ZoneTexte 6"/>
          <p:cNvSpPr txBox="1"/>
          <p:nvPr/>
        </p:nvSpPr>
        <p:spPr>
          <a:xfrm>
            <a:off x="5255328" y="1709976"/>
            <a:ext cx="1831976" cy="276999"/>
          </a:xfrm>
          <a:prstGeom prst="rect">
            <a:avLst/>
          </a:prstGeom>
          <a:noFill/>
        </p:spPr>
        <p:txBody>
          <a:bodyPr wrap="none" rtlCol="0">
            <a:spAutoFit/>
          </a:bodyPr>
          <a:lstStyle/>
          <a:p>
            <a:r>
              <a:rPr lang="fr-FR" sz="1200" dirty="0" smtClean="0">
                <a:solidFill>
                  <a:schemeClr val="bg1"/>
                </a:solidFill>
              </a:rPr>
              <a:t>Le 15  Jacques </a:t>
            </a:r>
            <a:r>
              <a:rPr lang="fr-FR" sz="1200" dirty="0" err="1" smtClean="0">
                <a:solidFill>
                  <a:schemeClr val="bg1"/>
                </a:solidFill>
              </a:rPr>
              <a:t>Vanneuville</a:t>
            </a:r>
            <a:endParaRPr lang="fr-FR" sz="1200" dirty="0">
              <a:solidFill>
                <a:schemeClr val="bg1"/>
              </a:solidFill>
            </a:endParaRPr>
          </a:p>
        </p:txBody>
      </p:sp>
    </p:spTree>
    <p:extLst>
      <p:ext uri="{BB962C8B-B14F-4D97-AF65-F5344CB8AC3E}">
        <p14:creationId xmlns="" xmlns:p14="http://schemas.microsoft.com/office/powerpoint/2010/main" val="8907138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Images Projetées Monochrome </a:t>
            </a:r>
            <a:r>
              <a:rPr lang="fr-FR" sz="2000" dirty="0" smtClean="0"/>
              <a:t>(3)</a:t>
            </a:r>
            <a:endParaRPr lang="fr-FR" dirty="0"/>
          </a:p>
        </p:txBody>
      </p:sp>
      <p:sp>
        <p:nvSpPr>
          <p:cNvPr id="4" name="ZoneTexte 3"/>
          <p:cNvSpPr txBox="1"/>
          <p:nvPr/>
        </p:nvSpPr>
        <p:spPr>
          <a:xfrm>
            <a:off x="469842" y="2420888"/>
            <a:ext cx="6716839" cy="3631763"/>
          </a:xfrm>
          <a:prstGeom prst="rect">
            <a:avLst/>
          </a:prstGeom>
          <a:noFill/>
        </p:spPr>
        <p:txBody>
          <a:bodyPr wrap="none" rtlCol="0">
            <a:spAutoFit/>
          </a:bodyPr>
          <a:lstStyle/>
          <a:p>
            <a:r>
              <a:rPr lang="fr-FR" sz="2000" b="1" dirty="0" smtClean="0"/>
              <a:t>2) Concours National:</a:t>
            </a:r>
          </a:p>
          <a:p>
            <a:r>
              <a:rPr lang="fr-FR" dirty="0"/>
              <a:t>	</a:t>
            </a:r>
            <a:r>
              <a:rPr lang="fr-FR" dirty="0" smtClean="0"/>
              <a:t>-Biscarosse le 4/04/15</a:t>
            </a:r>
          </a:p>
          <a:p>
            <a:endParaRPr lang="fr-FR" dirty="0" smtClean="0"/>
          </a:p>
          <a:p>
            <a:r>
              <a:rPr lang="fr-FR" dirty="0"/>
              <a:t>	</a:t>
            </a:r>
            <a:r>
              <a:rPr lang="fr-FR" dirty="0" smtClean="0"/>
              <a:t>-300 Auteurs et 1012 Images</a:t>
            </a:r>
          </a:p>
          <a:p>
            <a:endParaRPr lang="fr-FR" dirty="0" smtClean="0"/>
          </a:p>
          <a:p>
            <a:r>
              <a:rPr lang="fr-FR" dirty="0"/>
              <a:t>	</a:t>
            </a:r>
            <a:r>
              <a:rPr lang="fr-FR" dirty="0" smtClean="0"/>
              <a:t>-Meilleure image de l’UR11 : Classée 2</a:t>
            </a:r>
            <a:r>
              <a:rPr lang="fr-FR" baseline="30000" dirty="0" smtClean="0"/>
              <a:t>ème</a:t>
            </a:r>
            <a:endParaRPr lang="fr-FR" dirty="0" smtClean="0"/>
          </a:p>
          <a:p>
            <a:r>
              <a:rPr lang="fr-FR" dirty="0" smtClean="0"/>
              <a:t>	« En vol »   Alain </a:t>
            </a:r>
            <a:r>
              <a:rPr lang="fr-FR" dirty="0" err="1" smtClean="0"/>
              <a:t>Simonin</a:t>
            </a:r>
            <a:r>
              <a:rPr lang="fr-FR" dirty="0" smtClean="0"/>
              <a:t>  SMBA</a:t>
            </a:r>
          </a:p>
          <a:p>
            <a:r>
              <a:rPr lang="fr-FR" dirty="0"/>
              <a:t>	</a:t>
            </a:r>
            <a:r>
              <a:rPr lang="fr-FR" baseline="30000" dirty="0" smtClean="0"/>
              <a:t>  </a:t>
            </a:r>
          </a:p>
          <a:p>
            <a:r>
              <a:rPr lang="fr-FR" baseline="30000" dirty="0"/>
              <a:t>	</a:t>
            </a:r>
            <a:r>
              <a:rPr lang="fr-FR" baseline="30000" dirty="0" smtClean="0"/>
              <a:t> -</a:t>
            </a:r>
            <a:r>
              <a:rPr lang="fr-FR" dirty="0" smtClean="0"/>
              <a:t>Meilleur Auteur :    Bernadette </a:t>
            </a:r>
            <a:r>
              <a:rPr lang="fr-FR" dirty="0" err="1" smtClean="0"/>
              <a:t>Bugnet-Gattiglio</a:t>
            </a:r>
            <a:r>
              <a:rPr lang="fr-FR" dirty="0" smtClean="0"/>
              <a:t>   St M l’Exil</a:t>
            </a:r>
          </a:p>
          <a:p>
            <a:r>
              <a:rPr lang="fr-FR" dirty="0"/>
              <a:t> </a:t>
            </a:r>
            <a:r>
              <a:rPr lang="fr-FR" dirty="0" smtClean="0"/>
              <a:t>                   Classement : 2</a:t>
            </a:r>
            <a:r>
              <a:rPr lang="fr-FR" baseline="30000" dirty="0" smtClean="0"/>
              <a:t>ème</a:t>
            </a:r>
            <a:endParaRPr lang="fr-FR" dirty="0" smtClean="0"/>
          </a:p>
          <a:p>
            <a:endParaRPr lang="fr-FR" dirty="0" smtClean="0"/>
          </a:p>
          <a:p>
            <a:endParaRPr lang="fr-FR" baseline="30000" dirty="0" smtClean="0"/>
          </a:p>
          <a:p>
            <a:r>
              <a:rPr lang="fr-FR" baseline="30000" dirty="0"/>
              <a:t>	</a:t>
            </a:r>
            <a:endParaRPr lang="fr-FR" dirty="0"/>
          </a:p>
        </p:txBody>
      </p:sp>
    </p:spTree>
    <p:extLst>
      <p:ext uri="{BB962C8B-B14F-4D97-AF65-F5344CB8AC3E}">
        <p14:creationId xmlns="" xmlns:p14="http://schemas.microsoft.com/office/powerpoint/2010/main" val="4947990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Images Projetées Monochrome </a:t>
            </a:r>
            <a:r>
              <a:rPr lang="fr-FR" sz="2000" dirty="0" smtClean="0"/>
              <a:t>(4)</a:t>
            </a:r>
            <a:endParaRPr lang="fr-FR" dirty="0"/>
          </a:p>
        </p:txBody>
      </p:sp>
      <p:pic>
        <p:nvPicPr>
          <p:cNvPr id="3" name="Image 2"/>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738852" y="1648545"/>
            <a:ext cx="6730276" cy="4458808"/>
          </a:xfrm>
          <a:prstGeom prst="rect">
            <a:avLst/>
          </a:prstGeom>
        </p:spPr>
      </p:pic>
      <p:sp>
        <p:nvSpPr>
          <p:cNvPr id="7" name="ZoneTexte 6"/>
          <p:cNvSpPr txBox="1"/>
          <p:nvPr/>
        </p:nvSpPr>
        <p:spPr>
          <a:xfrm>
            <a:off x="5940953" y="1660942"/>
            <a:ext cx="1528175" cy="276999"/>
          </a:xfrm>
          <a:prstGeom prst="rect">
            <a:avLst/>
          </a:prstGeom>
          <a:noFill/>
        </p:spPr>
        <p:txBody>
          <a:bodyPr wrap="none" rtlCol="0">
            <a:spAutoFit/>
          </a:bodyPr>
          <a:lstStyle/>
          <a:p>
            <a:r>
              <a:rPr lang="fr-FR" sz="1200" dirty="0" smtClean="0">
                <a:solidFill>
                  <a:schemeClr val="bg1"/>
                </a:solidFill>
              </a:rPr>
              <a:t>En vol –Alain </a:t>
            </a:r>
            <a:r>
              <a:rPr lang="fr-FR" sz="1200" dirty="0" err="1" smtClean="0">
                <a:solidFill>
                  <a:schemeClr val="bg1"/>
                </a:solidFill>
              </a:rPr>
              <a:t>Simonin</a:t>
            </a:r>
            <a:endParaRPr lang="fr-FR" sz="1200" dirty="0">
              <a:solidFill>
                <a:schemeClr val="bg1"/>
              </a:solidFill>
            </a:endParaRPr>
          </a:p>
        </p:txBody>
      </p:sp>
    </p:spTree>
    <p:extLst>
      <p:ext uri="{BB962C8B-B14F-4D97-AF65-F5344CB8AC3E}">
        <p14:creationId xmlns="" xmlns:p14="http://schemas.microsoft.com/office/powerpoint/2010/main" val="36301050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Images Projetées </a:t>
            </a:r>
            <a:r>
              <a:rPr lang="fr-FR" dirty="0" smtClean="0"/>
              <a:t>Couleur </a:t>
            </a:r>
            <a:r>
              <a:rPr lang="fr-FR" sz="2000" dirty="0" smtClean="0"/>
              <a:t>(1)</a:t>
            </a:r>
            <a:endParaRPr lang="fr-FR" dirty="0"/>
          </a:p>
        </p:txBody>
      </p:sp>
      <p:sp>
        <p:nvSpPr>
          <p:cNvPr id="4" name="ZoneTexte 3"/>
          <p:cNvSpPr txBox="1"/>
          <p:nvPr/>
        </p:nvSpPr>
        <p:spPr>
          <a:xfrm>
            <a:off x="527591" y="1772816"/>
            <a:ext cx="6279604" cy="1231106"/>
          </a:xfrm>
          <a:prstGeom prst="rect">
            <a:avLst/>
          </a:prstGeom>
          <a:noFill/>
        </p:spPr>
        <p:txBody>
          <a:bodyPr wrap="none" rtlCol="0">
            <a:spAutoFit/>
          </a:bodyPr>
          <a:lstStyle/>
          <a:p>
            <a:r>
              <a:rPr lang="fr-FR" sz="2000" b="1" dirty="0" smtClean="0"/>
              <a:t>1) Concours Régional </a:t>
            </a:r>
          </a:p>
          <a:p>
            <a:r>
              <a:rPr lang="fr-FR" dirty="0"/>
              <a:t>	</a:t>
            </a:r>
            <a:r>
              <a:rPr lang="fr-FR" dirty="0" smtClean="0"/>
              <a:t>-St André de </a:t>
            </a:r>
            <a:r>
              <a:rPr lang="fr-FR" dirty="0" err="1" smtClean="0"/>
              <a:t>Corcy</a:t>
            </a:r>
            <a:r>
              <a:rPr lang="fr-FR" dirty="0" smtClean="0"/>
              <a:t>. Très bon accueil , peu </a:t>
            </a:r>
            <a:r>
              <a:rPr lang="fr-FR" smtClean="0"/>
              <a:t>de public.</a:t>
            </a:r>
            <a:endParaRPr lang="fr-FR" dirty="0" smtClean="0"/>
          </a:p>
          <a:p>
            <a:r>
              <a:rPr lang="fr-FR" dirty="0"/>
              <a:t>	</a:t>
            </a:r>
            <a:r>
              <a:rPr lang="fr-FR" dirty="0" smtClean="0"/>
              <a:t>-Jury : Jean Moreno , Mickaël </a:t>
            </a:r>
            <a:r>
              <a:rPr lang="fr-FR" dirty="0" err="1" smtClean="0"/>
              <a:t>Profeta</a:t>
            </a:r>
            <a:r>
              <a:rPr lang="fr-FR" dirty="0" smtClean="0"/>
              <a:t> , Bernard </a:t>
            </a:r>
            <a:r>
              <a:rPr lang="fr-FR" dirty="0" err="1" smtClean="0"/>
              <a:t>Moncet</a:t>
            </a:r>
            <a:endParaRPr lang="fr-FR" dirty="0" smtClean="0"/>
          </a:p>
          <a:p>
            <a:r>
              <a:rPr lang="fr-FR" dirty="0"/>
              <a:t>	</a:t>
            </a:r>
            <a:r>
              <a:rPr lang="fr-FR" dirty="0" smtClean="0"/>
              <a:t>-Participation :</a:t>
            </a:r>
          </a:p>
        </p:txBody>
      </p:sp>
      <p:graphicFrame>
        <p:nvGraphicFramePr>
          <p:cNvPr id="5" name="Tableau 4"/>
          <p:cNvGraphicFramePr>
            <a:graphicFrameLocks noGrp="1"/>
          </p:cNvGraphicFramePr>
          <p:nvPr>
            <p:extLst>
              <p:ext uri="{D42A27DB-BD31-4B8C-83A1-F6EECF244321}">
                <p14:modId xmlns="" xmlns:p14="http://schemas.microsoft.com/office/powerpoint/2010/main" val="3858210023"/>
              </p:ext>
            </p:extLst>
          </p:nvPr>
        </p:nvGraphicFramePr>
        <p:xfrm>
          <a:off x="1187624" y="3068960"/>
          <a:ext cx="6768750" cy="1112520"/>
        </p:xfrm>
        <a:graphic>
          <a:graphicData uri="http://schemas.openxmlformats.org/drawingml/2006/table">
            <a:tbl>
              <a:tblPr firstRow="1" bandRow="1">
                <a:tableStyleId>{5C22544A-7EE6-4342-B048-85BDC9FD1C3A}</a:tableStyleId>
              </a:tblPr>
              <a:tblGrid>
                <a:gridCol w="1353750"/>
                <a:gridCol w="1353750"/>
                <a:gridCol w="1353750"/>
                <a:gridCol w="1353750"/>
                <a:gridCol w="1353750"/>
              </a:tblGrid>
              <a:tr h="370840">
                <a:tc>
                  <a:txBody>
                    <a:bodyPr/>
                    <a:lstStyle/>
                    <a:p>
                      <a:r>
                        <a:rPr lang="fr-FR" dirty="0" smtClean="0"/>
                        <a:t>Année</a:t>
                      </a:r>
                      <a:endParaRPr lang="fr-FR" dirty="0"/>
                    </a:p>
                  </a:txBody>
                  <a:tcPr/>
                </a:tc>
                <a:tc>
                  <a:txBody>
                    <a:bodyPr/>
                    <a:lstStyle/>
                    <a:p>
                      <a:r>
                        <a:rPr lang="fr-FR" dirty="0" smtClean="0"/>
                        <a:t>Clubs</a:t>
                      </a:r>
                      <a:endParaRPr lang="fr-FR" dirty="0"/>
                    </a:p>
                  </a:txBody>
                  <a:tcPr/>
                </a:tc>
                <a:tc>
                  <a:txBody>
                    <a:bodyPr/>
                    <a:lstStyle/>
                    <a:p>
                      <a:r>
                        <a:rPr lang="fr-FR" dirty="0" smtClean="0"/>
                        <a:t>Auteurs</a:t>
                      </a:r>
                      <a:endParaRPr lang="fr-FR" dirty="0"/>
                    </a:p>
                  </a:txBody>
                  <a:tcPr/>
                </a:tc>
                <a:tc>
                  <a:txBody>
                    <a:bodyPr/>
                    <a:lstStyle/>
                    <a:p>
                      <a:r>
                        <a:rPr lang="fr-FR" dirty="0" smtClean="0"/>
                        <a:t>Images</a:t>
                      </a:r>
                      <a:endParaRPr lang="fr-FR" dirty="0"/>
                    </a:p>
                  </a:txBody>
                  <a:tcPr/>
                </a:tc>
                <a:tc>
                  <a:txBody>
                    <a:bodyPr/>
                    <a:lstStyle/>
                    <a:p>
                      <a:r>
                        <a:rPr lang="fr-FR" dirty="0" smtClean="0"/>
                        <a:t>Select. N2</a:t>
                      </a:r>
                      <a:endParaRPr lang="fr-FR" dirty="0"/>
                    </a:p>
                  </a:txBody>
                  <a:tcPr/>
                </a:tc>
              </a:tr>
              <a:tr h="370840">
                <a:tc>
                  <a:txBody>
                    <a:bodyPr/>
                    <a:lstStyle/>
                    <a:p>
                      <a:r>
                        <a:rPr lang="fr-FR" dirty="0" smtClean="0"/>
                        <a:t>2015</a:t>
                      </a:r>
                      <a:endParaRPr lang="fr-FR" dirty="0"/>
                    </a:p>
                  </a:txBody>
                  <a:tcPr/>
                </a:tc>
                <a:tc>
                  <a:txBody>
                    <a:bodyPr/>
                    <a:lstStyle/>
                    <a:p>
                      <a:r>
                        <a:rPr lang="fr-FR" dirty="0" smtClean="0"/>
                        <a:t>13</a:t>
                      </a:r>
                      <a:endParaRPr lang="fr-FR" dirty="0"/>
                    </a:p>
                  </a:txBody>
                  <a:tcPr/>
                </a:tc>
                <a:tc>
                  <a:txBody>
                    <a:bodyPr/>
                    <a:lstStyle/>
                    <a:p>
                      <a:r>
                        <a:rPr lang="fr-FR" dirty="0" smtClean="0"/>
                        <a:t>109</a:t>
                      </a:r>
                      <a:endParaRPr lang="fr-FR" dirty="0"/>
                    </a:p>
                  </a:txBody>
                  <a:tcPr/>
                </a:tc>
                <a:tc>
                  <a:txBody>
                    <a:bodyPr/>
                    <a:lstStyle/>
                    <a:p>
                      <a:r>
                        <a:rPr lang="fr-FR" dirty="0" smtClean="0"/>
                        <a:t>516</a:t>
                      </a:r>
                      <a:endParaRPr lang="fr-FR" dirty="0"/>
                    </a:p>
                  </a:txBody>
                  <a:tcPr/>
                </a:tc>
                <a:tc>
                  <a:txBody>
                    <a:bodyPr/>
                    <a:lstStyle/>
                    <a:p>
                      <a:r>
                        <a:rPr lang="fr-FR" dirty="0" smtClean="0"/>
                        <a:t>50 Images</a:t>
                      </a:r>
                      <a:endParaRPr lang="fr-FR" dirty="0"/>
                    </a:p>
                  </a:txBody>
                  <a:tcPr/>
                </a:tc>
              </a:tr>
              <a:tr h="370840">
                <a:tc>
                  <a:txBody>
                    <a:bodyPr/>
                    <a:lstStyle/>
                    <a:p>
                      <a:r>
                        <a:rPr lang="fr-FR" dirty="0" smtClean="0"/>
                        <a:t>Rappel</a:t>
                      </a:r>
                      <a:r>
                        <a:rPr lang="fr-FR" baseline="0" dirty="0" smtClean="0"/>
                        <a:t> 2014</a:t>
                      </a:r>
                    </a:p>
                  </a:txBody>
                  <a:tcPr/>
                </a:tc>
                <a:tc>
                  <a:txBody>
                    <a:bodyPr/>
                    <a:lstStyle/>
                    <a:p>
                      <a:r>
                        <a:rPr lang="fr-FR" dirty="0" smtClean="0"/>
                        <a:t>14</a:t>
                      </a:r>
                      <a:endParaRPr lang="fr-FR" dirty="0"/>
                    </a:p>
                  </a:txBody>
                  <a:tcPr/>
                </a:tc>
                <a:tc>
                  <a:txBody>
                    <a:bodyPr/>
                    <a:lstStyle/>
                    <a:p>
                      <a:r>
                        <a:rPr lang="fr-FR" dirty="0" smtClean="0"/>
                        <a:t>96</a:t>
                      </a:r>
                      <a:endParaRPr lang="fr-FR" dirty="0"/>
                    </a:p>
                  </a:txBody>
                  <a:tcPr/>
                </a:tc>
                <a:tc>
                  <a:txBody>
                    <a:bodyPr/>
                    <a:lstStyle/>
                    <a:p>
                      <a:r>
                        <a:rPr lang="fr-FR" dirty="0" smtClean="0"/>
                        <a:t>461</a:t>
                      </a:r>
                      <a:endParaRPr lang="fr-FR" dirty="0"/>
                    </a:p>
                  </a:txBody>
                  <a:tcPr/>
                </a:tc>
                <a:tc>
                  <a:txBody>
                    <a:bodyPr/>
                    <a:lstStyle/>
                    <a:p>
                      <a:r>
                        <a:rPr lang="fr-FR" dirty="0" smtClean="0"/>
                        <a:t>47</a:t>
                      </a:r>
                      <a:endParaRPr lang="fr-FR" dirty="0"/>
                    </a:p>
                  </a:txBody>
                  <a:tcPr/>
                </a:tc>
              </a:tr>
            </a:tbl>
          </a:graphicData>
        </a:graphic>
      </p:graphicFrame>
      <p:sp>
        <p:nvSpPr>
          <p:cNvPr id="6" name="ZoneTexte 5"/>
          <p:cNvSpPr txBox="1"/>
          <p:nvPr/>
        </p:nvSpPr>
        <p:spPr>
          <a:xfrm>
            <a:off x="1403648" y="4509120"/>
            <a:ext cx="5142433" cy="1754326"/>
          </a:xfrm>
          <a:prstGeom prst="rect">
            <a:avLst/>
          </a:prstGeom>
          <a:noFill/>
        </p:spPr>
        <p:txBody>
          <a:bodyPr wrap="none" rtlCol="0">
            <a:spAutoFit/>
          </a:bodyPr>
          <a:lstStyle/>
          <a:p>
            <a:r>
              <a:rPr lang="fr-FR" dirty="0" smtClean="0"/>
              <a:t>-Meilleures images : 2 ex aequo. </a:t>
            </a:r>
          </a:p>
          <a:p>
            <a:r>
              <a:rPr lang="fr-FR" dirty="0" smtClean="0"/>
              <a:t> « Vent fort au rocher blanc »</a:t>
            </a:r>
            <a:r>
              <a:rPr lang="fr-FR" dirty="0"/>
              <a:t> </a:t>
            </a:r>
            <a:r>
              <a:rPr lang="fr-FR" dirty="0" smtClean="0"/>
              <a:t>Benoît </a:t>
            </a:r>
            <a:r>
              <a:rPr lang="fr-FR" dirty="0" err="1"/>
              <a:t>Audige</a:t>
            </a:r>
            <a:r>
              <a:rPr lang="fr-FR" dirty="0"/>
              <a:t> </a:t>
            </a:r>
            <a:r>
              <a:rPr lang="fr-FR" dirty="0" smtClean="0"/>
              <a:t>  </a:t>
            </a:r>
            <a:r>
              <a:rPr lang="fr-FR" dirty="0" err="1" smtClean="0"/>
              <a:t>Merger</a:t>
            </a:r>
            <a:endParaRPr lang="fr-FR" dirty="0" smtClean="0"/>
          </a:p>
          <a:p>
            <a:r>
              <a:rPr lang="fr-FR" dirty="0"/>
              <a:t> </a:t>
            </a:r>
            <a:r>
              <a:rPr lang="fr-FR" dirty="0" smtClean="0"/>
              <a:t>« Citrons </a:t>
            </a:r>
            <a:r>
              <a:rPr lang="fr-FR" dirty="0" err="1" smtClean="0"/>
              <a:t>Splash</a:t>
            </a:r>
            <a:r>
              <a:rPr lang="fr-FR" dirty="0" smtClean="0"/>
              <a:t> »  Marion Cottet  </a:t>
            </a:r>
            <a:r>
              <a:rPr lang="fr-FR" dirty="0" err="1" smtClean="0"/>
              <a:t>Aix-Les-bains</a:t>
            </a:r>
            <a:endParaRPr lang="fr-FR" dirty="0"/>
          </a:p>
          <a:p>
            <a:r>
              <a:rPr lang="fr-FR" dirty="0" smtClean="0"/>
              <a:t>-Meilleur Auteur : Benoît </a:t>
            </a:r>
            <a:r>
              <a:rPr lang="fr-FR" dirty="0" err="1" smtClean="0"/>
              <a:t>Audige</a:t>
            </a:r>
            <a:r>
              <a:rPr lang="fr-FR" dirty="0" smtClean="0"/>
              <a:t>.</a:t>
            </a:r>
          </a:p>
          <a:p>
            <a:r>
              <a:rPr lang="fr-FR" dirty="0" smtClean="0"/>
              <a:t>-Meilleur Club :  PC </a:t>
            </a:r>
            <a:r>
              <a:rPr lang="fr-FR" dirty="0" err="1" smtClean="0"/>
              <a:t>Biviers</a:t>
            </a:r>
            <a:endParaRPr lang="fr-FR" dirty="0" smtClean="0"/>
          </a:p>
          <a:p>
            <a:endParaRPr lang="fr-FR" dirty="0"/>
          </a:p>
        </p:txBody>
      </p:sp>
    </p:spTree>
    <p:extLst>
      <p:ext uri="{BB962C8B-B14F-4D97-AF65-F5344CB8AC3E}">
        <p14:creationId xmlns="" xmlns:p14="http://schemas.microsoft.com/office/powerpoint/2010/main" val="8553584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Images Projetées Couleur </a:t>
            </a:r>
            <a:r>
              <a:rPr lang="fr-FR" sz="2000" dirty="0" smtClean="0"/>
              <a:t>(2)</a:t>
            </a:r>
            <a:endParaRPr lang="fr-FR" dirty="0"/>
          </a:p>
        </p:txBody>
      </p:sp>
      <p:pic>
        <p:nvPicPr>
          <p:cNvPr id="3" name="Image 2"/>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395537" y="1621572"/>
            <a:ext cx="3005544" cy="4508316"/>
          </a:xfrm>
          <a:prstGeom prst="rect">
            <a:avLst/>
          </a:prstGeom>
        </p:spPr>
      </p:pic>
      <p:pic>
        <p:nvPicPr>
          <p:cNvPr id="5" name="Image 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3491880" y="1596420"/>
            <a:ext cx="5445803" cy="3636208"/>
          </a:xfrm>
          <a:prstGeom prst="rect">
            <a:avLst/>
          </a:prstGeom>
        </p:spPr>
      </p:pic>
      <p:sp>
        <p:nvSpPr>
          <p:cNvPr id="8" name="ZoneTexte 7"/>
          <p:cNvSpPr txBox="1"/>
          <p:nvPr/>
        </p:nvSpPr>
        <p:spPr>
          <a:xfrm>
            <a:off x="1386555" y="1596420"/>
            <a:ext cx="2014526" cy="276999"/>
          </a:xfrm>
          <a:prstGeom prst="rect">
            <a:avLst/>
          </a:prstGeom>
          <a:noFill/>
        </p:spPr>
        <p:txBody>
          <a:bodyPr wrap="none" rtlCol="0">
            <a:spAutoFit/>
          </a:bodyPr>
          <a:lstStyle/>
          <a:p>
            <a:r>
              <a:rPr lang="fr-FR" sz="1200" dirty="0" smtClean="0">
                <a:solidFill>
                  <a:schemeClr val="bg1"/>
                </a:solidFill>
              </a:rPr>
              <a:t>Citrons </a:t>
            </a:r>
            <a:r>
              <a:rPr lang="fr-FR" sz="1200" dirty="0" err="1" smtClean="0">
                <a:solidFill>
                  <a:schemeClr val="bg1"/>
                </a:solidFill>
              </a:rPr>
              <a:t>splash</a:t>
            </a:r>
            <a:r>
              <a:rPr lang="fr-FR" sz="1200" dirty="0" smtClean="0">
                <a:solidFill>
                  <a:schemeClr val="bg1"/>
                </a:solidFill>
              </a:rPr>
              <a:t>- Marion Cottet</a:t>
            </a:r>
            <a:endParaRPr lang="fr-FR" sz="1200" dirty="0">
              <a:solidFill>
                <a:schemeClr val="bg1"/>
              </a:solidFill>
            </a:endParaRPr>
          </a:p>
        </p:txBody>
      </p:sp>
      <p:sp>
        <p:nvSpPr>
          <p:cNvPr id="11" name="ZoneTexte 10"/>
          <p:cNvSpPr txBox="1"/>
          <p:nvPr/>
        </p:nvSpPr>
        <p:spPr>
          <a:xfrm>
            <a:off x="6214781" y="1596419"/>
            <a:ext cx="2729530" cy="276999"/>
          </a:xfrm>
          <a:prstGeom prst="rect">
            <a:avLst/>
          </a:prstGeom>
          <a:noFill/>
        </p:spPr>
        <p:txBody>
          <a:bodyPr wrap="none" rtlCol="0">
            <a:spAutoFit/>
          </a:bodyPr>
          <a:lstStyle/>
          <a:p>
            <a:r>
              <a:rPr lang="fr-FR" sz="1200" dirty="0" smtClean="0">
                <a:solidFill>
                  <a:schemeClr val="bg1"/>
                </a:solidFill>
              </a:rPr>
              <a:t>Vent fort au Rocher Blanc- Benoît </a:t>
            </a:r>
            <a:r>
              <a:rPr lang="fr-FR" sz="1200" dirty="0" err="1" smtClean="0">
                <a:solidFill>
                  <a:schemeClr val="bg1"/>
                </a:solidFill>
              </a:rPr>
              <a:t>Audige</a:t>
            </a:r>
            <a:endParaRPr lang="fr-FR" sz="1200" dirty="0">
              <a:solidFill>
                <a:schemeClr val="bg1"/>
              </a:solidFill>
            </a:endParaRPr>
          </a:p>
        </p:txBody>
      </p:sp>
    </p:spTree>
    <p:extLst>
      <p:ext uri="{BB962C8B-B14F-4D97-AF65-F5344CB8AC3E}">
        <p14:creationId xmlns="" xmlns:p14="http://schemas.microsoft.com/office/powerpoint/2010/main" val="27471687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Images Projetées Couleur </a:t>
            </a:r>
            <a:r>
              <a:rPr lang="fr-FR" sz="2000" dirty="0" smtClean="0"/>
              <a:t>(3)</a:t>
            </a:r>
            <a:endParaRPr lang="fr-FR" dirty="0"/>
          </a:p>
        </p:txBody>
      </p:sp>
      <p:sp>
        <p:nvSpPr>
          <p:cNvPr id="4" name="ZoneTexte 3"/>
          <p:cNvSpPr txBox="1"/>
          <p:nvPr/>
        </p:nvSpPr>
        <p:spPr>
          <a:xfrm>
            <a:off x="1043608" y="2492896"/>
            <a:ext cx="6468374" cy="2893100"/>
          </a:xfrm>
          <a:prstGeom prst="rect">
            <a:avLst/>
          </a:prstGeom>
          <a:noFill/>
        </p:spPr>
        <p:txBody>
          <a:bodyPr wrap="none" rtlCol="0">
            <a:spAutoFit/>
          </a:bodyPr>
          <a:lstStyle/>
          <a:p>
            <a:r>
              <a:rPr lang="fr-FR" sz="2000" b="1" dirty="0" smtClean="0"/>
              <a:t>2) Concours National 2 :</a:t>
            </a:r>
          </a:p>
          <a:p>
            <a:r>
              <a:rPr lang="fr-FR" dirty="0"/>
              <a:t>	</a:t>
            </a:r>
            <a:r>
              <a:rPr lang="fr-FR" dirty="0" smtClean="0"/>
              <a:t>-Congrès de Perpignan. 14/05/2015</a:t>
            </a:r>
          </a:p>
          <a:p>
            <a:r>
              <a:rPr lang="fr-FR" dirty="0"/>
              <a:t>	</a:t>
            </a:r>
            <a:r>
              <a:rPr lang="fr-FR" dirty="0" smtClean="0"/>
              <a:t>-211 auteurs et 1083 Images</a:t>
            </a:r>
          </a:p>
          <a:p>
            <a:r>
              <a:rPr lang="fr-FR" dirty="0"/>
              <a:t>	</a:t>
            </a:r>
            <a:r>
              <a:rPr lang="fr-FR" dirty="0" smtClean="0"/>
              <a:t>-Meilleures Image UR11 : Classées 50</a:t>
            </a:r>
            <a:r>
              <a:rPr lang="fr-FR" baseline="30000" dirty="0" smtClean="0"/>
              <a:t>ème</a:t>
            </a:r>
            <a:endParaRPr lang="fr-FR" dirty="0" smtClean="0"/>
          </a:p>
          <a:p>
            <a:r>
              <a:rPr lang="fr-FR" dirty="0"/>
              <a:t>	</a:t>
            </a:r>
            <a:r>
              <a:rPr lang="fr-FR" dirty="0" smtClean="0"/>
              <a:t>   « Rebelle»  Bernadette </a:t>
            </a:r>
            <a:r>
              <a:rPr lang="fr-FR" dirty="0" err="1" smtClean="0"/>
              <a:t>Bugnet-Gattiglio</a:t>
            </a:r>
            <a:r>
              <a:rPr lang="fr-FR" dirty="0" smtClean="0"/>
              <a:t>    </a:t>
            </a:r>
            <a:r>
              <a:rPr lang="fr-FR" dirty="0" err="1" smtClean="0"/>
              <a:t>StM</a:t>
            </a:r>
            <a:r>
              <a:rPr lang="fr-FR" dirty="0" smtClean="0"/>
              <a:t> l’Exil</a:t>
            </a:r>
          </a:p>
          <a:p>
            <a:r>
              <a:rPr lang="fr-FR" dirty="0"/>
              <a:t>	</a:t>
            </a:r>
            <a:r>
              <a:rPr lang="fr-FR" dirty="0" smtClean="0"/>
              <a:t>   « Papillons  Dominique </a:t>
            </a:r>
            <a:r>
              <a:rPr lang="fr-FR" dirty="0" err="1" smtClean="0"/>
              <a:t>Charbin</a:t>
            </a:r>
            <a:r>
              <a:rPr lang="fr-FR" dirty="0" smtClean="0"/>
              <a:t>   St M l’Exil</a:t>
            </a:r>
          </a:p>
          <a:p>
            <a:r>
              <a:rPr lang="fr-FR" dirty="0"/>
              <a:t>	</a:t>
            </a:r>
            <a:r>
              <a:rPr lang="fr-FR" dirty="0" smtClean="0"/>
              <a:t>-Meilleur auteur UR11 : Classé 9</a:t>
            </a:r>
            <a:r>
              <a:rPr lang="fr-FR" baseline="30000" dirty="0" smtClean="0"/>
              <a:t>ème </a:t>
            </a:r>
            <a:r>
              <a:rPr lang="fr-FR" dirty="0" smtClean="0"/>
              <a:t>Didier Gohier  </a:t>
            </a:r>
            <a:r>
              <a:rPr lang="fr-FR" dirty="0" err="1" smtClean="0"/>
              <a:t>Biviers</a:t>
            </a:r>
            <a:r>
              <a:rPr lang="fr-FR" dirty="0" smtClean="0"/>
              <a:t> </a:t>
            </a:r>
          </a:p>
          <a:p>
            <a:r>
              <a:rPr lang="fr-FR" dirty="0"/>
              <a:t>	</a:t>
            </a:r>
            <a:r>
              <a:rPr lang="fr-FR" dirty="0" smtClean="0"/>
              <a:t> -Meilleur Club :</a:t>
            </a:r>
          </a:p>
          <a:p>
            <a:r>
              <a:rPr lang="fr-FR" dirty="0"/>
              <a:t>	</a:t>
            </a:r>
            <a:r>
              <a:rPr lang="fr-FR" dirty="0" smtClean="0"/>
              <a:t>    St Maurice l’Exil    21</a:t>
            </a:r>
            <a:r>
              <a:rPr lang="fr-FR" baseline="30000" dirty="0" smtClean="0"/>
              <a:t>ème</a:t>
            </a:r>
            <a:endParaRPr lang="fr-FR" dirty="0" smtClean="0"/>
          </a:p>
          <a:p>
            <a:r>
              <a:rPr lang="fr-FR" dirty="0" smtClean="0"/>
              <a:t>      	   Aucun Club ne monte en National 1</a:t>
            </a:r>
            <a:endParaRPr lang="fr-FR" dirty="0"/>
          </a:p>
        </p:txBody>
      </p:sp>
    </p:spTree>
    <p:extLst>
      <p:ext uri="{BB962C8B-B14F-4D97-AF65-F5344CB8AC3E}">
        <p14:creationId xmlns="" xmlns:p14="http://schemas.microsoft.com/office/powerpoint/2010/main" val="18416251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Images Projetées Couleur </a:t>
            </a:r>
            <a:r>
              <a:rPr lang="fr-FR" sz="2000" dirty="0" smtClean="0"/>
              <a:t>(4)</a:t>
            </a:r>
            <a:endParaRPr lang="fr-FR" dirty="0"/>
          </a:p>
        </p:txBody>
      </p:sp>
      <p:pic>
        <p:nvPicPr>
          <p:cNvPr id="6" name="Image 5"/>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72716" y="1651898"/>
            <a:ext cx="6763580" cy="4509053"/>
          </a:xfrm>
          <a:prstGeom prst="rect">
            <a:avLst/>
          </a:prstGeom>
        </p:spPr>
      </p:pic>
      <p:sp>
        <p:nvSpPr>
          <p:cNvPr id="7" name="ZoneTexte 6"/>
          <p:cNvSpPr txBox="1"/>
          <p:nvPr/>
        </p:nvSpPr>
        <p:spPr>
          <a:xfrm>
            <a:off x="4676710" y="1651898"/>
            <a:ext cx="2548518" cy="276999"/>
          </a:xfrm>
          <a:prstGeom prst="rect">
            <a:avLst/>
          </a:prstGeom>
          <a:noFill/>
        </p:spPr>
        <p:txBody>
          <a:bodyPr wrap="none" rtlCol="0">
            <a:spAutoFit/>
          </a:bodyPr>
          <a:lstStyle/>
          <a:p>
            <a:r>
              <a:rPr lang="fr-FR" sz="1200" dirty="0" smtClean="0">
                <a:solidFill>
                  <a:schemeClr val="bg1"/>
                </a:solidFill>
              </a:rPr>
              <a:t>Rebelle – Bernadette </a:t>
            </a:r>
            <a:r>
              <a:rPr lang="fr-FR" sz="1200" dirty="0" err="1" smtClean="0">
                <a:solidFill>
                  <a:schemeClr val="bg1"/>
                </a:solidFill>
              </a:rPr>
              <a:t>Bugnet-Gattiglio</a:t>
            </a:r>
            <a:endParaRPr lang="fr-FR" sz="1200" dirty="0">
              <a:solidFill>
                <a:schemeClr val="bg1"/>
              </a:solidFill>
            </a:endParaRPr>
          </a:p>
        </p:txBody>
      </p:sp>
    </p:spTree>
    <p:extLst>
      <p:ext uri="{BB962C8B-B14F-4D97-AF65-F5344CB8AC3E}">
        <p14:creationId xmlns="" xmlns:p14="http://schemas.microsoft.com/office/powerpoint/2010/main" val="39000991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Images Projetées Couleur </a:t>
            </a:r>
            <a:r>
              <a:rPr lang="fr-FR" sz="2000" dirty="0" smtClean="0"/>
              <a:t>(5)</a:t>
            </a:r>
            <a:endParaRPr lang="fr-FR" dirty="0"/>
          </a:p>
        </p:txBody>
      </p:sp>
      <p:pic>
        <p:nvPicPr>
          <p:cNvPr id="3" name="Image 2"/>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467544" y="1628800"/>
            <a:ext cx="6768752" cy="4512502"/>
          </a:xfrm>
          <a:prstGeom prst="rect">
            <a:avLst/>
          </a:prstGeom>
        </p:spPr>
      </p:pic>
      <p:sp>
        <p:nvSpPr>
          <p:cNvPr id="6" name="ZoneTexte 5"/>
          <p:cNvSpPr txBox="1"/>
          <p:nvPr/>
        </p:nvSpPr>
        <p:spPr>
          <a:xfrm>
            <a:off x="5137773" y="1639292"/>
            <a:ext cx="2098523" cy="276999"/>
          </a:xfrm>
          <a:prstGeom prst="rect">
            <a:avLst/>
          </a:prstGeom>
          <a:noFill/>
        </p:spPr>
        <p:txBody>
          <a:bodyPr wrap="none" rtlCol="0">
            <a:spAutoFit/>
          </a:bodyPr>
          <a:lstStyle/>
          <a:p>
            <a:r>
              <a:rPr lang="fr-FR" sz="1200" dirty="0" smtClean="0">
                <a:solidFill>
                  <a:schemeClr val="bg1"/>
                </a:solidFill>
              </a:rPr>
              <a:t>Papillons – Dominique </a:t>
            </a:r>
            <a:r>
              <a:rPr lang="fr-FR" sz="1200" dirty="0" err="1" smtClean="0">
                <a:solidFill>
                  <a:schemeClr val="bg1"/>
                </a:solidFill>
              </a:rPr>
              <a:t>Charbin</a:t>
            </a:r>
            <a:endParaRPr lang="fr-FR" sz="1200" dirty="0">
              <a:solidFill>
                <a:schemeClr val="bg1"/>
              </a:solidFill>
            </a:endParaRPr>
          </a:p>
        </p:txBody>
      </p:sp>
    </p:spTree>
    <p:extLst>
      <p:ext uri="{BB962C8B-B14F-4D97-AF65-F5344CB8AC3E}">
        <p14:creationId xmlns="" xmlns:p14="http://schemas.microsoft.com/office/powerpoint/2010/main" val="36550326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Images Projetées Couleur </a:t>
            </a:r>
            <a:r>
              <a:rPr lang="fr-FR" sz="2000" dirty="0" smtClean="0"/>
              <a:t>(6)</a:t>
            </a:r>
            <a:endParaRPr lang="fr-FR" dirty="0"/>
          </a:p>
        </p:txBody>
      </p:sp>
      <p:sp>
        <p:nvSpPr>
          <p:cNvPr id="4" name="ZoneTexte 3"/>
          <p:cNvSpPr txBox="1"/>
          <p:nvPr/>
        </p:nvSpPr>
        <p:spPr>
          <a:xfrm>
            <a:off x="927779" y="2564904"/>
            <a:ext cx="7406066" cy="3200876"/>
          </a:xfrm>
          <a:prstGeom prst="rect">
            <a:avLst/>
          </a:prstGeom>
          <a:noFill/>
        </p:spPr>
        <p:txBody>
          <a:bodyPr wrap="none" rtlCol="0">
            <a:spAutoFit/>
          </a:bodyPr>
          <a:lstStyle/>
          <a:p>
            <a:r>
              <a:rPr lang="fr-FR" sz="2000" b="1" dirty="0" smtClean="0"/>
              <a:t>3) Concours National 1 :</a:t>
            </a:r>
          </a:p>
          <a:p>
            <a:endParaRPr lang="fr-FR" sz="2000" b="1" dirty="0" smtClean="0"/>
          </a:p>
          <a:p>
            <a:r>
              <a:rPr lang="fr-FR" dirty="0"/>
              <a:t>	</a:t>
            </a:r>
            <a:r>
              <a:rPr lang="fr-FR" dirty="0" smtClean="0"/>
              <a:t>-46 Clubs participaient , 918 images</a:t>
            </a:r>
          </a:p>
          <a:p>
            <a:r>
              <a:rPr lang="fr-FR" dirty="0"/>
              <a:t>	</a:t>
            </a:r>
            <a:r>
              <a:rPr lang="fr-FR" dirty="0" smtClean="0"/>
              <a:t>-Classement UR11 :</a:t>
            </a:r>
          </a:p>
          <a:p>
            <a:r>
              <a:rPr lang="fr-FR" dirty="0" smtClean="0"/>
              <a:t>		SMBA         6</a:t>
            </a:r>
            <a:r>
              <a:rPr lang="fr-FR" baseline="30000" dirty="0" smtClean="0"/>
              <a:t>ème</a:t>
            </a:r>
            <a:r>
              <a:rPr lang="fr-FR" dirty="0" smtClean="0"/>
              <a:t>       Monte en CF</a:t>
            </a:r>
          </a:p>
          <a:p>
            <a:r>
              <a:rPr lang="fr-FR" dirty="0"/>
              <a:t>	</a:t>
            </a:r>
            <a:r>
              <a:rPr lang="fr-FR" dirty="0" smtClean="0"/>
              <a:t>	</a:t>
            </a:r>
            <a:r>
              <a:rPr lang="fr-FR" dirty="0" err="1" smtClean="0"/>
              <a:t>Biviers</a:t>
            </a:r>
            <a:r>
              <a:rPr lang="fr-FR" dirty="0" smtClean="0"/>
              <a:t>      25</a:t>
            </a:r>
            <a:r>
              <a:rPr lang="fr-FR" baseline="30000" dirty="0"/>
              <a:t>ème</a:t>
            </a:r>
            <a:r>
              <a:rPr lang="fr-FR" dirty="0" smtClean="0"/>
              <a:t>       Reste en N1</a:t>
            </a:r>
          </a:p>
          <a:p>
            <a:r>
              <a:rPr lang="fr-FR" dirty="0"/>
              <a:t>	</a:t>
            </a:r>
            <a:r>
              <a:rPr lang="fr-FR" dirty="0" smtClean="0"/>
              <a:t>	Morestel  31</a:t>
            </a:r>
            <a:r>
              <a:rPr lang="fr-FR" baseline="30000" dirty="0" smtClean="0"/>
              <a:t>ème </a:t>
            </a:r>
            <a:r>
              <a:rPr lang="fr-FR" dirty="0" smtClean="0"/>
              <a:t>      Retour en Régional</a:t>
            </a:r>
          </a:p>
          <a:p>
            <a:r>
              <a:rPr lang="fr-FR" dirty="0"/>
              <a:t>	</a:t>
            </a:r>
            <a:r>
              <a:rPr lang="fr-FR" dirty="0" smtClean="0"/>
              <a:t>-Meilleures images UR11: Classées 19</a:t>
            </a:r>
            <a:r>
              <a:rPr lang="fr-FR" baseline="30000" dirty="0" smtClean="0"/>
              <a:t>ème</a:t>
            </a:r>
            <a:endParaRPr lang="fr-FR" dirty="0" smtClean="0"/>
          </a:p>
          <a:p>
            <a:r>
              <a:rPr lang="fr-FR" dirty="0"/>
              <a:t>	</a:t>
            </a:r>
            <a:r>
              <a:rPr lang="fr-FR" dirty="0" smtClean="0"/>
              <a:t>    « Sustentation »  Roland </a:t>
            </a:r>
            <a:r>
              <a:rPr lang="fr-FR" dirty="0" err="1" smtClean="0"/>
              <a:t>Hen</a:t>
            </a:r>
            <a:r>
              <a:rPr lang="fr-FR" dirty="0" smtClean="0"/>
              <a:t>  SMBA        Diplôme  Reportage</a:t>
            </a:r>
          </a:p>
          <a:p>
            <a:r>
              <a:rPr lang="fr-FR" dirty="0"/>
              <a:t>	</a:t>
            </a:r>
            <a:r>
              <a:rPr lang="fr-FR" dirty="0" smtClean="0"/>
              <a:t>    « Léa »  Marie-Pierre Cotte    Morestel    Coup de cœur  d’un juge</a:t>
            </a:r>
            <a:endParaRPr lang="fr-FR" dirty="0"/>
          </a:p>
          <a:p>
            <a:endParaRPr lang="fr-FR" dirty="0"/>
          </a:p>
        </p:txBody>
      </p:sp>
    </p:spTree>
    <p:extLst>
      <p:ext uri="{BB962C8B-B14F-4D97-AF65-F5344CB8AC3E}">
        <p14:creationId xmlns="" xmlns:p14="http://schemas.microsoft.com/office/powerpoint/2010/main" val="8659112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Images Projetées Couleur </a:t>
            </a:r>
            <a:r>
              <a:rPr lang="fr-FR" sz="2000" dirty="0" smtClean="0"/>
              <a:t>(7)</a:t>
            </a:r>
            <a:endParaRPr lang="fr-FR" dirty="0"/>
          </a:p>
        </p:txBody>
      </p:sp>
      <p:sp>
        <p:nvSpPr>
          <p:cNvPr id="4" name="ZoneTexte 3"/>
          <p:cNvSpPr txBox="1"/>
          <p:nvPr/>
        </p:nvSpPr>
        <p:spPr>
          <a:xfrm>
            <a:off x="899592" y="2276872"/>
            <a:ext cx="6892015" cy="2616101"/>
          </a:xfrm>
          <a:prstGeom prst="rect">
            <a:avLst/>
          </a:prstGeom>
          <a:noFill/>
        </p:spPr>
        <p:txBody>
          <a:bodyPr wrap="none" rtlCol="0">
            <a:spAutoFit/>
          </a:bodyPr>
          <a:lstStyle/>
          <a:p>
            <a:r>
              <a:rPr lang="fr-FR" sz="2000" b="1" dirty="0" smtClean="0"/>
              <a:t>4) Coupe de France :</a:t>
            </a:r>
          </a:p>
          <a:p>
            <a:r>
              <a:rPr lang="fr-FR" dirty="0"/>
              <a:t>	</a:t>
            </a:r>
            <a:r>
              <a:rPr lang="fr-FR" dirty="0" smtClean="0"/>
              <a:t>- 30 clubs participaient , 894 images.</a:t>
            </a:r>
          </a:p>
          <a:p>
            <a:r>
              <a:rPr lang="fr-FR" dirty="0"/>
              <a:t>	</a:t>
            </a:r>
            <a:r>
              <a:rPr lang="fr-FR" dirty="0" smtClean="0"/>
              <a:t>-Classement UR11:</a:t>
            </a:r>
          </a:p>
          <a:p>
            <a:r>
              <a:rPr lang="fr-FR" dirty="0"/>
              <a:t>	</a:t>
            </a:r>
            <a:r>
              <a:rPr lang="fr-FR" dirty="0" smtClean="0"/>
              <a:t>	Cognin                       9</a:t>
            </a:r>
            <a:r>
              <a:rPr lang="fr-FR" baseline="30000" dirty="0" smtClean="0"/>
              <a:t>ème    </a:t>
            </a:r>
            <a:r>
              <a:rPr lang="fr-FR" dirty="0" smtClean="0"/>
              <a:t>Reste en CF</a:t>
            </a:r>
          </a:p>
          <a:p>
            <a:r>
              <a:rPr lang="fr-FR" dirty="0"/>
              <a:t>	</a:t>
            </a:r>
            <a:r>
              <a:rPr lang="fr-FR" dirty="0" smtClean="0"/>
              <a:t>	</a:t>
            </a:r>
            <a:r>
              <a:rPr lang="fr-FR" dirty="0" err="1" smtClean="0"/>
              <a:t>Mélies</a:t>
            </a:r>
            <a:r>
              <a:rPr lang="fr-FR" dirty="0" smtClean="0"/>
              <a:t> </a:t>
            </a:r>
            <a:r>
              <a:rPr lang="fr-FR" dirty="0" err="1" smtClean="0"/>
              <a:t>Chambery</a:t>
            </a:r>
            <a:r>
              <a:rPr lang="fr-FR" dirty="0" smtClean="0"/>
              <a:t>  12</a:t>
            </a:r>
            <a:r>
              <a:rPr lang="fr-FR" baseline="30000" dirty="0" smtClean="0"/>
              <a:t>ème    </a:t>
            </a:r>
            <a:r>
              <a:rPr lang="fr-FR" dirty="0" smtClean="0"/>
              <a:t>Reste en CF</a:t>
            </a:r>
          </a:p>
          <a:p>
            <a:r>
              <a:rPr lang="fr-FR" dirty="0"/>
              <a:t>	</a:t>
            </a:r>
            <a:r>
              <a:rPr lang="fr-FR" dirty="0" smtClean="0"/>
              <a:t>	</a:t>
            </a:r>
            <a:r>
              <a:rPr lang="fr-FR" dirty="0" err="1" smtClean="0"/>
              <a:t>Aix-les-bains</a:t>
            </a:r>
            <a:r>
              <a:rPr lang="fr-FR" dirty="0" smtClean="0"/>
              <a:t>           13</a:t>
            </a:r>
            <a:r>
              <a:rPr lang="fr-FR" baseline="30000" dirty="0" smtClean="0"/>
              <a:t>ème</a:t>
            </a:r>
            <a:r>
              <a:rPr lang="fr-FR" dirty="0" smtClean="0"/>
              <a:t>   Reste en CF</a:t>
            </a:r>
          </a:p>
          <a:p>
            <a:r>
              <a:rPr lang="fr-FR" dirty="0"/>
              <a:t>	</a:t>
            </a:r>
            <a:r>
              <a:rPr lang="fr-FR" dirty="0" smtClean="0"/>
              <a:t>-Meilleure image UR11: 2</a:t>
            </a:r>
            <a:r>
              <a:rPr lang="fr-FR" baseline="30000" dirty="0" smtClean="0"/>
              <a:t>ème</a:t>
            </a:r>
            <a:r>
              <a:rPr lang="fr-FR" dirty="0" smtClean="0"/>
              <a:t> place</a:t>
            </a:r>
          </a:p>
          <a:p>
            <a:r>
              <a:rPr lang="fr-FR" dirty="0"/>
              <a:t>	 </a:t>
            </a:r>
            <a:r>
              <a:rPr lang="fr-FR" dirty="0" smtClean="0"/>
              <a:t>   « Men in black »   Michel Klein   </a:t>
            </a:r>
            <a:r>
              <a:rPr lang="fr-FR" dirty="0" err="1" smtClean="0"/>
              <a:t>Mélies</a:t>
            </a:r>
            <a:r>
              <a:rPr lang="fr-FR" dirty="0" smtClean="0"/>
              <a:t>    Diplôme créativité</a:t>
            </a:r>
          </a:p>
          <a:p>
            <a:r>
              <a:rPr lang="fr-FR" dirty="0"/>
              <a:t>	</a:t>
            </a:r>
          </a:p>
        </p:txBody>
      </p:sp>
    </p:spTree>
    <p:extLst>
      <p:ext uri="{BB962C8B-B14F-4D97-AF65-F5344CB8AC3E}">
        <p14:creationId xmlns="" xmlns:p14="http://schemas.microsoft.com/office/powerpoint/2010/main" val="3174635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Site internet </a:t>
            </a:r>
            <a:br>
              <a:rPr lang="fr-FR" dirty="0" smtClean="0"/>
            </a:br>
            <a:r>
              <a:rPr lang="fr-FR" sz="1600" dirty="0" smtClean="0"/>
              <a:t>ur11.federation-photo.fr</a:t>
            </a:r>
            <a:endParaRPr lang="fr-FR" sz="1600" dirty="0"/>
          </a:p>
        </p:txBody>
      </p:sp>
      <p:pic>
        <p:nvPicPr>
          <p:cNvPr id="56321" name="Picture 1"/>
          <p:cNvPicPr>
            <a:picLocks noChangeAspect="1" noChangeArrowheads="1"/>
          </p:cNvPicPr>
          <p:nvPr/>
        </p:nvPicPr>
        <p:blipFill>
          <a:blip r:embed="rId2" cstate="screen"/>
          <a:srcRect/>
          <a:stretch>
            <a:fillRect/>
          </a:stretch>
        </p:blipFill>
        <p:spPr bwMode="auto">
          <a:xfrm>
            <a:off x="971600" y="1700808"/>
            <a:ext cx="7200000" cy="3948846"/>
          </a:xfrm>
          <a:prstGeom prst="rect">
            <a:avLst/>
          </a:prstGeom>
          <a:noFill/>
          <a:ln w="9525">
            <a:noFill/>
            <a:miter lim="800000"/>
            <a:headEnd/>
            <a:tailEnd/>
          </a:ln>
        </p:spPr>
      </p:pic>
      <p:pic>
        <p:nvPicPr>
          <p:cNvPr id="56322" name="Picture 2"/>
          <p:cNvPicPr>
            <a:picLocks noChangeAspect="1" noChangeArrowheads="1"/>
          </p:cNvPicPr>
          <p:nvPr/>
        </p:nvPicPr>
        <p:blipFill>
          <a:blip r:embed="rId3" cstate="screen"/>
          <a:srcRect/>
          <a:stretch>
            <a:fillRect/>
          </a:stretch>
        </p:blipFill>
        <p:spPr bwMode="auto">
          <a:xfrm>
            <a:off x="755576" y="0"/>
            <a:ext cx="7200000" cy="599394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checkerboard(across)">
                                      <p:cBhvr>
                                        <p:cTn id="7"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Images Projetées Couleur </a:t>
            </a:r>
            <a:r>
              <a:rPr lang="fr-FR" sz="2000" dirty="0" smtClean="0"/>
              <a:t>(8)</a:t>
            </a:r>
            <a:endParaRPr lang="fr-FR" dirty="0"/>
          </a:p>
        </p:txBody>
      </p:sp>
      <p:pic>
        <p:nvPicPr>
          <p:cNvPr id="5" name="Image 4"/>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467544" y="1588793"/>
            <a:ext cx="6840760" cy="4560507"/>
          </a:xfrm>
          <a:prstGeom prst="rect">
            <a:avLst/>
          </a:prstGeom>
        </p:spPr>
      </p:pic>
      <p:sp>
        <p:nvSpPr>
          <p:cNvPr id="6" name="ZoneTexte 5"/>
          <p:cNvSpPr txBox="1"/>
          <p:nvPr/>
        </p:nvSpPr>
        <p:spPr>
          <a:xfrm>
            <a:off x="5118280" y="1558181"/>
            <a:ext cx="2190023" cy="307777"/>
          </a:xfrm>
          <a:prstGeom prst="rect">
            <a:avLst/>
          </a:prstGeom>
          <a:noFill/>
        </p:spPr>
        <p:txBody>
          <a:bodyPr wrap="none" rtlCol="0">
            <a:spAutoFit/>
          </a:bodyPr>
          <a:lstStyle/>
          <a:p>
            <a:r>
              <a:rPr lang="fr-FR" sz="1400" dirty="0" smtClean="0">
                <a:solidFill>
                  <a:schemeClr val="bg1"/>
                </a:solidFill>
              </a:rPr>
              <a:t>Men in Black – Michel Klein</a:t>
            </a:r>
            <a:endParaRPr lang="fr-FR" sz="1400" dirty="0">
              <a:solidFill>
                <a:schemeClr val="bg1"/>
              </a:solidFill>
            </a:endParaRPr>
          </a:p>
        </p:txBody>
      </p:sp>
    </p:spTree>
    <p:extLst>
      <p:ext uri="{BB962C8B-B14F-4D97-AF65-F5344CB8AC3E}">
        <p14:creationId xmlns="" xmlns:p14="http://schemas.microsoft.com/office/powerpoint/2010/main" val="26399893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Prix d’Auteurs I P   </a:t>
            </a:r>
            <a:r>
              <a:rPr lang="fr-FR" sz="2000" dirty="0" smtClean="0"/>
              <a:t>(1)</a:t>
            </a:r>
            <a:endParaRPr lang="fr-FR" sz="2000" dirty="0"/>
          </a:p>
        </p:txBody>
      </p:sp>
      <p:sp>
        <p:nvSpPr>
          <p:cNvPr id="4" name="ZoneTexte 3"/>
          <p:cNvSpPr txBox="1"/>
          <p:nvPr/>
        </p:nvSpPr>
        <p:spPr>
          <a:xfrm>
            <a:off x="1187624" y="1844824"/>
            <a:ext cx="5415072" cy="1754326"/>
          </a:xfrm>
          <a:prstGeom prst="rect">
            <a:avLst/>
          </a:prstGeom>
          <a:noFill/>
        </p:spPr>
        <p:txBody>
          <a:bodyPr wrap="none" rtlCol="0">
            <a:spAutoFit/>
          </a:bodyPr>
          <a:lstStyle/>
          <a:p>
            <a:r>
              <a:rPr lang="fr-FR" dirty="0" smtClean="0"/>
              <a:t>Concours Régional sans sélection nationale.</a:t>
            </a:r>
          </a:p>
          <a:p>
            <a:endParaRPr lang="fr-FR" dirty="0" smtClean="0"/>
          </a:p>
          <a:p>
            <a:r>
              <a:rPr lang="fr-FR" dirty="0" smtClean="0"/>
              <a:t>-Cognin le 23/05/2015. Très bon accueil , projection OK.</a:t>
            </a:r>
          </a:p>
          <a:p>
            <a:r>
              <a:rPr lang="fr-FR" dirty="0" smtClean="0"/>
              <a:t>-Jury :  Jean Moreno , Michel </a:t>
            </a:r>
            <a:r>
              <a:rPr lang="fr-FR" dirty="0" err="1" smtClean="0"/>
              <a:t>Lindner</a:t>
            </a:r>
            <a:r>
              <a:rPr lang="fr-FR" dirty="0" smtClean="0"/>
              <a:t>, Bernard </a:t>
            </a:r>
            <a:r>
              <a:rPr lang="fr-FR" dirty="0" err="1" smtClean="0"/>
              <a:t>Moncet</a:t>
            </a:r>
            <a:endParaRPr lang="fr-FR" dirty="0" smtClean="0"/>
          </a:p>
          <a:p>
            <a:r>
              <a:rPr lang="fr-FR" dirty="0" smtClean="0"/>
              <a:t>-Participation :</a:t>
            </a:r>
          </a:p>
          <a:p>
            <a:endParaRPr lang="fr-FR" dirty="0"/>
          </a:p>
        </p:txBody>
      </p:sp>
      <p:graphicFrame>
        <p:nvGraphicFramePr>
          <p:cNvPr id="5" name="Tableau 4"/>
          <p:cNvGraphicFramePr>
            <a:graphicFrameLocks noGrp="1"/>
          </p:cNvGraphicFramePr>
          <p:nvPr>
            <p:extLst>
              <p:ext uri="{D42A27DB-BD31-4B8C-83A1-F6EECF244321}">
                <p14:modId xmlns="" xmlns:p14="http://schemas.microsoft.com/office/powerpoint/2010/main" val="4227115273"/>
              </p:ext>
            </p:extLst>
          </p:nvPr>
        </p:nvGraphicFramePr>
        <p:xfrm>
          <a:off x="1295792" y="3429000"/>
          <a:ext cx="6096000" cy="11125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fr-FR" dirty="0" smtClean="0"/>
                        <a:t>Année</a:t>
                      </a:r>
                      <a:endParaRPr lang="fr-FR" dirty="0"/>
                    </a:p>
                  </a:txBody>
                  <a:tcPr/>
                </a:tc>
                <a:tc>
                  <a:txBody>
                    <a:bodyPr/>
                    <a:lstStyle/>
                    <a:p>
                      <a:r>
                        <a:rPr lang="fr-FR" dirty="0" smtClean="0"/>
                        <a:t>Clubs</a:t>
                      </a:r>
                      <a:endParaRPr lang="fr-FR" dirty="0"/>
                    </a:p>
                  </a:txBody>
                  <a:tcPr/>
                </a:tc>
                <a:tc>
                  <a:txBody>
                    <a:bodyPr/>
                    <a:lstStyle/>
                    <a:p>
                      <a:r>
                        <a:rPr lang="fr-FR" dirty="0" smtClean="0"/>
                        <a:t>Auteurs</a:t>
                      </a:r>
                      <a:endParaRPr lang="fr-FR" dirty="0"/>
                    </a:p>
                  </a:txBody>
                  <a:tcPr/>
                </a:tc>
                <a:tc>
                  <a:txBody>
                    <a:bodyPr/>
                    <a:lstStyle/>
                    <a:p>
                      <a:r>
                        <a:rPr lang="fr-FR" dirty="0" smtClean="0"/>
                        <a:t>Dossiers</a:t>
                      </a:r>
                      <a:endParaRPr lang="fr-FR" dirty="0"/>
                    </a:p>
                  </a:txBody>
                  <a:tcPr/>
                </a:tc>
              </a:tr>
              <a:tr h="370840">
                <a:tc>
                  <a:txBody>
                    <a:bodyPr/>
                    <a:lstStyle/>
                    <a:p>
                      <a:r>
                        <a:rPr lang="fr-FR" dirty="0" smtClean="0"/>
                        <a:t>2015</a:t>
                      </a:r>
                      <a:endParaRPr lang="fr-FR" dirty="0"/>
                    </a:p>
                  </a:txBody>
                  <a:tcPr/>
                </a:tc>
                <a:tc>
                  <a:txBody>
                    <a:bodyPr/>
                    <a:lstStyle/>
                    <a:p>
                      <a:r>
                        <a:rPr lang="fr-FR" dirty="0" smtClean="0"/>
                        <a:t>7</a:t>
                      </a:r>
                      <a:endParaRPr lang="fr-FR" dirty="0"/>
                    </a:p>
                  </a:txBody>
                  <a:tcPr/>
                </a:tc>
                <a:tc>
                  <a:txBody>
                    <a:bodyPr/>
                    <a:lstStyle/>
                    <a:p>
                      <a:r>
                        <a:rPr lang="fr-FR" dirty="0" smtClean="0"/>
                        <a:t>29</a:t>
                      </a:r>
                      <a:endParaRPr lang="fr-FR" dirty="0"/>
                    </a:p>
                  </a:txBody>
                  <a:tcPr/>
                </a:tc>
                <a:tc>
                  <a:txBody>
                    <a:bodyPr/>
                    <a:lstStyle/>
                    <a:p>
                      <a:r>
                        <a:rPr lang="fr-FR" dirty="0" smtClean="0"/>
                        <a:t>52</a:t>
                      </a:r>
                      <a:endParaRPr lang="fr-FR" dirty="0"/>
                    </a:p>
                  </a:txBody>
                  <a:tcPr/>
                </a:tc>
              </a:tr>
              <a:tr h="370840">
                <a:tc>
                  <a:txBody>
                    <a:bodyPr/>
                    <a:lstStyle/>
                    <a:p>
                      <a:r>
                        <a:rPr lang="fr-FR" dirty="0" smtClean="0"/>
                        <a:t>Rappel 2014</a:t>
                      </a:r>
                      <a:endParaRPr lang="fr-FR" dirty="0"/>
                    </a:p>
                  </a:txBody>
                  <a:tcPr/>
                </a:tc>
                <a:tc>
                  <a:txBody>
                    <a:bodyPr/>
                    <a:lstStyle/>
                    <a:p>
                      <a:r>
                        <a:rPr lang="fr-FR" dirty="0" smtClean="0"/>
                        <a:t>7</a:t>
                      </a:r>
                      <a:endParaRPr lang="fr-FR" dirty="0"/>
                    </a:p>
                  </a:txBody>
                  <a:tcPr/>
                </a:tc>
                <a:tc>
                  <a:txBody>
                    <a:bodyPr/>
                    <a:lstStyle/>
                    <a:p>
                      <a:r>
                        <a:rPr lang="fr-FR" dirty="0" smtClean="0"/>
                        <a:t>23</a:t>
                      </a:r>
                      <a:endParaRPr lang="fr-FR" dirty="0"/>
                    </a:p>
                  </a:txBody>
                  <a:tcPr/>
                </a:tc>
                <a:tc>
                  <a:txBody>
                    <a:bodyPr/>
                    <a:lstStyle/>
                    <a:p>
                      <a:r>
                        <a:rPr lang="fr-FR" dirty="0" smtClean="0"/>
                        <a:t>43</a:t>
                      </a:r>
                      <a:endParaRPr lang="fr-FR" dirty="0"/>
                    </a:p>
                  </a:txBody>
                  <a:tcPr/>
                </a:tc>
              </a:tr>
            </a:tbl>
          </a:graphicData>
        </a:graphic>
      </p:graphicFrame>
      <p:sp>
        <p:nvSpPr>
          <p:cNvPr id="6" name="ZoneTexte 5"/>
          <p:cNvSpPr txBox="1"/>
          <p:nvPr/>
        </p:nvSpPr>
        <p:spPr>
          <a:xfrm>
            <a:off x="1259632" y="4590256"/>
            <a:ext cx="6602641" cy="646331"/>
          </a:xfrm>
          <a:prstGeom prst="rect">
            <a:avLst/>
          </a:prstGeom>
          <a:noFill/>
        </p:spPr>
        <p:txBody>
          <a:bodyPr wrap="none" rtlCol="0">
            <a:spAutoFit/>
          </a:bodyPr>
          <a:lstStyle/>
          <a:p>
            <a:r>
              <a:rPr lang="fr-FR" dirty="0" smtClean="0"/>
              <a:t>-Meilleur dossier :   « </a:t>
            </a:r>
            <a:r>
              <a:rPr lang="fr-FR" dirty="0" err="1" smtClean="0"/>
              <a:t>Tim-Tom</a:t>
            </a:r>
            <a:r>
              <a:rPr lang="fr-FR" dirty="0" smtClean="0"/>
              <a:t> pouce »     Timothée Boisseau  </a:t>
            </a:r>
            <a:r>
              <a:rPr lang="fr-FR" dirty="0" err="1" smtClean="0"/>
              <a:t>Biviers</a:t>
            </a:r>
            <a:endParaRPr lang="fr-FR" dirty="0" smtClean="0"/>
          </a:p>
          <a:p>
            <a:r>
              <a:rPr lang="fr-FR" dirty="0" smtClean="0"/>
              <a:t>-Meilleur Club :   SMBA   </a:t>
            </a:r>
            <a:r>
              <a:rPr lang="fr-FR" sz="1200" dirty="0" smtClean="0"/>
              <a:t>(Classement sur les 3 meilleurs dossiers)</a:t>
            </a:r>
            <a:endParaRPr lang="fr-FR" sz="1200" dirty="0"/>
          </a:p>
        </p:txBody>
      </p:sp>
    </p:spTree>
    <p:extLst>
      <p:ext uri="{BB962C8B-B14F-4D97-AF65-F5344CB8AC3E}">
        <p14:creationId xmlns="" xmlns:p14="http://schemas.microsoft.com/office/powerpoint/2010/main" val="9526284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Prix d’Auteurs I P   </a:t>
            </a:r>
            <a:r>
              <a:rPr lang="fr-FR" sz="2000" dirty="0" smtClean="0"/>
              <a:t>(2)</a:t>
            </a:r>
            <a:endParaRPr lang="fr-FR" dirty="0"/>
          </a:p>
        </p:txBody>
      </p:sp>
      <p:pic>
        <p:nvPicPr>
          <p:cNvPr id="6" name="Image 5"/>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475545" y="1783080"/>
            <a:ext cx="7278563" cy="4094192"/>
          </a:xfrm>
          <a:prstGeom prst="rect">
            <a:avLst/>
          </a:prstGeom>
        </p:spPr>
      </p:pic>
      <p:sp>
        <p:nvSpPr>
          <p:cNvPr id="7" name="ZoneTexte 6"/>
          <p:cNvSpPr txBox="1"/>
          <p:nvPr/>
        </p:nvSpPr>
        <p:spPr>
          <a:xfrm>
            <a:off x="7668344" y="1973660"/>
            <a:ext cx="1374094" cy="276999"/>
          </a:xfrm>
          <a:prstGeom prst="rect">
            <a:avLst/>
          </a:prstGeom>
          <a:noFill/>
        </p:spPr>
        <p:txBody>
          <a:bodyPr wrap="none" rtlCol="0">
            <a:spAutoFit/>
          </a:bodyPr>
          <a:lstStyle/>
          <a:p>
            <a:r>
              <a:rPr lang="fr-FR" sz="1200" dirty="0" smtClean="0"/>
              <a:t>Timothée Boisseau</a:t>
            </a:r>
            <a:endParaRPr lang="fr-FR" sz="1200" dirty="0"/>
          </a:p>
        </p:txBody>
      </p:sp>
    </p:spTree>
    <p:extLst>
      <p:ext uri="{BB962C8B-B14F-4D97-AF65-F5344CB8AC3E}">
        <p14:creationId xmlns="" xmlns:p14="http://schemas.microsoft.com/office/powerpoint/2010/main" val="17430424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conclusion IP 2014-2015</a:t>
            </a:r>
            <a:endParaRPr lang="fr-FR" dirty="0"/>
          </a:p>
        </p:txBody>
      </p:sp>
      <p:sp>
        <p:nvSpPr>
          <p:cNvPr id="3" name="Espace réservé du contenu 2"/>
          <p:cNvSpPr>
            <a:spLocks noGrp="1"/>
          </p:cNvSpPr>
          <p:nvPr>
            <p:ph idx="1"/>
          </p:nvPr>
        </p:nvSpPr>
        <p:spPr/>
        <p:txBody>
          <a:bodyPr>
            <a:normAutofit/>
          </a:bodyPr>
          <a:lstStyle/>
          <a:p>
            <a:r>
              <a:rPr lang="fr-FR" sz="2400" dirty="0" smtClean="0"/>
              <a:t>Participation accrue aux concours régionaux</a:t>
            </a:r>
          </a:p>
          <a:p>
            <a:r>
              <a:rPr lang="fr-FR" sz="2400" dirty="0" smtClean="0"/>
              <a:t>En 2015-2016 il y aura 4 clubs en CF IP  et 1 en Nat1</a:t>
            </a:r>
          </a:p>
          <a:p>
            <a:r>
              <a:rPr lang="fr-FR" sz="2400" dirty="0" smtClean="0"/>
              <a:t>En régional Monochrome et Couleur , le nb d’images à juger dépasse 500 :</a:t>
            </a:r>
          </a:p>
          <a:p>
            <a:pPr marL="0" indent="0">
              <a:buNone/>
            </a:pPr>
            <a:r>
              <a:rPr lang="fr-FR" sz="2400" dirty="0"/>
              <a:t>	</a:t>
            </a:r>
            <a:r>
              <a:rPr lang="fr-FR" sz="2400" dirty="0" smtClean="0"/>
              <a:t>-C’est trop pour une ½ journée de jugement</a:t>
            </a:r>
          </a:p>
          <a:p>
            <a:pPr marL="0" indent="0">
              <a:buNone/>
            </a:pPr>
            <a:r>
              <a:rPr lang="fr-FR" sz="2400" dirty="0"/>
              <a:t>	</a:t>
            </a:r>
            <a:r>
              <a:rPr lang="fr-FR" sz="2400" dirty="0" smtClean="0"/>
              <a:t>-Pour 2015-2016 limitation à 4 images par auteur.</a:t>
            </a:r>
          </a:p>
          <a:p>
            <a:pPr marL="0" indent="0">
              <a:buNone/>
            </a:pPr>
            <a:endParaRPr lang="fr-FR" sz="2400" dirty="0" smtClean="0"/>
          </a:p>
          <a:p>
            <a:pPr marL="0" indent="0">
              <a:buNone/>
            </a:pPr>
            <a:r>
              <a:rPr lang="fr-FR" sz="2400" dirty="0"/>
              <a:t> </a:t>
            </a:r>
            <a:r>
              <a:rPr lang="fr-FR" sz="2400" dirty="0" smtClean="0"/>
              <a:t>   </a:t>
            </a:r>
            <a:r>
              <a:rPr lang="fr-FR" sz="2800" dirty="0" smtClean="0"/>
              <a:t>Bravo pour les Auteurs et merci aux Clubs qui   </a:t>
            </a:r>
          </a:p>
          <a:p>
            <a:pPr marL="0" indent="0">
              <a:buNone/>
            </a:pPr>
            <a:r>
              <a:rPr lang="fr-FR" sz="2800" dirty="0"/>
              <a:t> </a:t>
            </a:r>
            <a:r>
              <a:rPr lang="fr-FR" sz="2800" dirty="0" smtClean="0"/>
              <a:t>                 ont accueilli ces concours.</a:t>
            </a:r>
            <a:endParaRPr lang="fr-FR" sz="2800" dirty="0"/>
          </a:p>
        </p:txBody>
      </p:sp>
    </p:spTree>
    <p:extLst>
      <p:ext uri="{BB962C8B-B14F-4D97-AF65-F5344CB8AC3E}">
        <p14:creationId xmlns="" xmlns:p14="http://schemas.microsoft.com/office/powerpoint/2010/main" val="429363900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Concours régional nature 2015</a:t>
            </a:r>
            <a:endParaRPr lang="fr-FR" dirty="0"/>
          </a:p>
        </p:txBody>
      </p:sp>
    </p:spTree>
    <p:extLst>
      <p:ext uri="{BB962C8B-B14F-4D97-AF65-F5344CB8AC3E}">
        <p14:creationId xmlns="" xmlns:p14="http://schemas.microsoft.com/office/powerpoint/2010/main" val="9148758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Déroulement des jugements</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Les jugements ont eu lieu à la Maison des Associations d’Aix les Bains, et ont été organisés par le Photo Club d’Aix les Bains.</a:t>
            </a:r>
            <a:endParaRPr lang="fr-FR" dirty="0"/>
          </a:p>
          <a:p>
            <a:r>
              <a:rPr lang="fr-FR" dirty="0" smtClean="0"/>
              <a:t>Environ une cinquantaine de personnes ont assisté aux jugements, généralement homogènes, réalisés par :</a:t>
            </a:r>
          </a:p>
          <a:p>
            <a:pPr lvl="1"/>
            <a:r>
              <a:rPr lang="fr-FR" dirty="0" smtClean="0"/>
              <a:t>Tony </a:t>
            </a:r>
            <a:r>
              <a:rPr lang="fr-FR" dirty="0" err="1" smtClean="0"/>
              <a:t>Crocetta</a:t>
            </a:r>
            <a:endParaRPr lang="fr-FR" dirty="0" smtClean="0"/>
          </a:p>
          <a:p>
            <a:pPr lvl="1"/>
            <a:r>
              <a:rPr lang="fr-FR" dirty="0" smtClean="0"/>
              <a:t>Loïc </a:t>
            </a:r>
            <a:r>
              <a:rPr lang="fr-FR" dirty="0" err="1" smtClean="0"/>
              <a:t>Léchelle</a:t>
            </a:r>
            <a:endParaRPr lang="fr-FR" dirty="0" smtClean="0"/>
          </a:p>
          <a:p>
            <a:pPr lvl="1"/>
            <a:r>
              <a:rPr lang="fr-FR" dirty="0" smtClean="0"/>
              <a:t>Mathieu </a:t>
            </a:r>
            <a:r>
              <a:rPr lang="fr-FR" dirty="0" err="1" smtClean="0"/>
              <a:t>Pujol</a:t>
            </a:r>
            <a:endParaRPr lang="fr-FR" dirty="0"/>
          </a:p>
          <a:p>
            <a:pPr marL="457200" lvl="1" indent="0">
              <a:buNone/>
            </a:pPr>
            <a:r>
              <a:rPr lang="fr-FR" dirty="0" smtClean="0"/>
              <a:t>En fin de jugement, chacun des 3 juges a expliqué sa méthode de jugement, et un échange a eu lieu avec le public, qui a beaucoup apprécié cette transparence.</a:t>
            </a:r>
          </a:p>
          <a:p>
            <a:pPr marL="457200" lvl="1" indent="0">
              <a:buNone/>
            </a:pPr>
            <a:endParaRPr lang="fr-FR" dirty="0" smtClean="0"/>
          </a:p>
          <a:p>
            <a:endParaRPr lang="fr-FR" dirty="0"/>
          </a:p>
        </p:txBody>
      </p:sp>
    </p:spTree>
    <p:extLst>
      <p:ext uri="{BB962C8B-B14F-4D97-AF65-F5344CB8AC3E}">
        <p14:creationId xmlns="" xmlns:p14="http://schemas.microsoft.com/office/powerpoint/2010/main" val="17673211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Participation Image Projetée nature</a:t>
            </a:r>
            <a:endParaRPr lang="fr-FR" dirty="0"/>
          </a:p>
        </p:txBody>
      </p:sp>
      <p:sp>
        <p:nvSpPr>
          <p:cNvPr id="3" name="Espace réservé du contenu 2"/>
          <p:cNvSpPr>
            <a:spLocks noGrp="1"/>
          </p:cNvSpPr>
          <p:nvPr>
            <p:ph idx="1"/>
          </p:nvPr>
        </p:nvSpPr>
        <p:spPr>
          <a:xfrm>
            <a:off x="1331640" y="1772816"/>
            <a:ext cx="7123176" cy="4248247"/>
          </a:xfrm>
        </p:spPr>
        <p:txBody>
          <a:bodyPr/>
          <a:lstStyle/>
          <a:p>
            <a:pPr marL="0" indent="0">
              <a:buNone/>
            </a:pPr>
            <a:r>
              <a:rPr lang="fr-FR" sz="2400" dirty="0" smtClean="0"/>
              <a:t>433 œuvres, 84 auteurs, 15 clubs participants et quelques individuels</a:t>
            </a:r>
            <a:endParaRPr lang="fr-FR" sz="2400" dirty="0"/>
          </a:p>
        </p:txBody>
      </p:sp>
      <p:graphicFrame>
        <p:nvGraphicFramePr>
          <p:cNvPr id="4" name="Graphique 3"/>
          <p:cNvGraphicFramePr/>
          <p:nvPr>
            <p:extLst>
              <p:ext uri="{D42A27DB-BD31-4B8C-83A1-F6EECF244321}">
                <p14:modId xmlns="" xmlns:p14="http://schemas.microsoft.com/office/powerpoint/2010/main" val="233893683"/>
              </p:ext>
            </p:extLst>
          </p:nvPr>
        </p:nvGraphicFramePr>
        <p:xfrm>
          <a:off x="1475656" y="2708920"/>
          <a:ext cx="5879306" cy="31003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4073197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475488"/>
            <a:ext cx="7886700" cy="1789652"/>
          </a:xfrm>
        </p:spPr>
        <p:txBody>
          <a:bodyPr>
            <a:normAutofit fontScale="90000"/>
          </a:bodyPr>
          <a:lstStyle/>
          <a:p>
            <a:r>
              <a:rPr lang="fr-FR" sz="2700" b="1" dirty="0" smtClean="0"/>
              <a:t>Participation Couleur Papier nature</a:t>
            </a:r>
            <a:br>
              <a:rPr lang="fr-FR" sz="2700" b="1" dirty="0" smtClean="0"/>
            </a:br>
            <a:r>
              <a:rPr lang="fr-FR" sz="2700" dirty="0" smtClean="0"/>
              <a:t/>
            </a:r>
            <a:br>
              <a:rPr lang="fr-FR" sz="2700" dirty="0" smtClean="0"/>
            </a:br>
            <a:r>
              <a:rPr lang="fr-FR" sz="4000" dirty="0" smtClean="0"/>
              <a:t/>
            </a:r>
            <a:br>
              <a:rPr lang="fr-FR" sz="4000" dirty="0" smtClean="0"/>
            </a:br>
            <a:endParaRPr lang="fr-FR" dirty="0"/>
          </a:p>
        </p:txBody>
      </p:sp>
      <p:sp>
        <p:nvSpPr>
          <p:cNvPr id="3" name="Espace réservé du contenu 2"/>
          <p:cNvSpPr>
            <a:spLocks noGrp="1"/>
          </p:cNvSpPr>
          <p:nvPr>
            <p:ph idx="1"/>
          </p:nvPr>
        </p:nvSpPr>
        <p:spPr>
          <a:xfrm>
            <a:off x="628650" y="1700808"/>
            <a:ext cx="7886700" cy="4476155"/>
          </a:xfrm>
        </p:spPr>
        <p:txBody>
          <a:bodyPr>
            <a:normAutofit/>
          </a:bodyPr>
          <a:lstStyle/>
          <a:p>
            <a:pPr algn="ctr">
              <a:buNone/>
            </a:pPr>
            <a:r>
              <a:rPr lang="fr-FR" sz="2400" dirty="0" smtClean="0"/>
              <a:t>98 œuvres, 22 auteurs, 7 clubs participants et quelques individuels</a:t>
            </a:r>
            <a:endParaRPr lang="fr-FR" sz="2400" dirty="0"/>
          </a:p>
        </p:txBody>
      </p:sp>
      <p:graphicFrame>
        <p:nvGraphicFramePr>
          <p:cNvPr id="4" name="Graphique 3"/>
          <p:cNvGraphicFramePr/>
          <p:nvPr>
            <p:extLst>
              <p:ext uri="{D42A27DB-BD31-4B8C-83A1-F6EECF244321}">
                <p14:modId xmlns="" xmlns:p14="http://schemas.microsoft.com/office/powerpoint/2010/main" val="1712182863"/>
              </p:ext>
            </p:extLst>
          </p:nvPr>
        </p:nvGraphicFramePr>
        <p:xfrm>
          <a:off x="1619672" y="2564904"/>
          <a:ext cx="5910263" cy="2986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0617973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Participation</a:t>
            </a:r>
            <a:endParaRPr lang="fr-FR" dirty="0"/>
          </a:p>
        </p:txBody>
      </p:sp>
      <p:graphicFrame>
        <p:nvGraphicFramePr>
          <p:cNvPr id="4" name="Espace réservé du contenu 3"/>
          <p:cNvGraphicFramePr>
            <a:graphicFrameLocks noGrp="1"/>
          </p:cNvGraphicFramePr>
          <p:nvPr>
            <p:ph idx="1"/>
          </p:nvPr>
        </p:nvGraphicFramePr>
        <p:xfrm>
          <a:off x="1547664" y="1556792"/>
          <a:ext cx="5953125" cy="4732020"/>
        </p:xfrm>
        <a:graphic>
          <a:graphicData uri="http://schemas.openxmlformats.org/drawingml/2006/table">
            <a:tbl>
              <a:tblPr/>
              <a:tblGrid>
                <a:gridCol w="1910438"/>
                <a:gridCol w="436467"/>
                <a:gridCol w="457933"/>
                <a:gridCol w="550950"/>
                <a:gridCol w="550950"/>
                <a:gridCol w="486554"/>
                <a:gridCol w="457933"/>
                <a:gridCol w="550950"/>
                <a:gridCol w="550950"/>
              </a:tblGrid>
              <a:tr h="203200">
                <a:tc>
                  <a:txBody>
                    <a:bodyPr/>
                    <a:lstStyle/>
                    <a:p>
                      <a:pPr algn="l" fontAlgn="b"/>
                      <a:r>
                        <a:rPr lang="sk-SK" sz="1100" b="0" i="0" u="none" strike="noStrike" dirty="0">
                          <a:solidFill>
                            <a:srgbClr val="000000"/>
                          </a:solidFill>
                          <a:effectLst/>
                          <a:latin typeface="Calibri" charset="0"/>
                        </a:rPr>
                        <a:t> </a:t>
                      </a:r>
                    </a:p>
                  </a:txBody>
                  <a:tcPr marL="9525" marR="9525"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b"/>
                      <a:r>
                        <a:rPr lang="fr-FR" sz="1100" b="1" i="0" u="none" strike="noStrike">
                          <a:solidFill>
                            <a:srgbClr val="000000"/>
                          </a:solidFill>
                          <a:effectLst/>
                          <a:latin typeface="Calibri" charset="0"/>
                        </a:rPr>
                        <a:t>IMAGES PROJETEES NATURE</a:t>
                      </a:r>
                    </a:p>
                  </a:txBody>
                  <a:tcPr marL="9525" marR="9525"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1100" b="1" i="0" u="none" strike="noStrike">
                          <a:solidFill>
                            <a:srgbClr val="000000"/>
                          </a:solidFill>
                          <a:effectLst/>
                          <a:latin typeface="Calibri" charset="0"/>
                        </a:rPr>
                        <a:t>COULEUR PAPIER NATURE</a:t>
                      </a:r>
                    </a:p>
                  </a:txBody>
                  <a:tcPr marL="9525" marR="9525"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203200">
                <a:tc>
                  <a:txBody>
                    <a:bodyPr/>
                    <a:lstStyle/>
                    <a:p>
                      <a:pPr algn="l" fontAlgn="b"/>
                      <a:r>
                        <a:rPr lang="fr-FR" sz="1100" b="1" i="0" u="none" strike="noStrike">
                          <a:solidFill>
                            <a:srgbClr val="000000"/>
                          </a:solidFill>
                          <a:effectLst/>
                          <a:latin typeface="Calibri" charset="0"/>
                        </a:rPr>
                        <a:t>Clubs</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a:solidFill>
                            <a:srgbClr val="000000"/>
                          </a:solidFill>
                          <a:effectLst/>
                          <a:latin typeface="Calibri" charset="0"/>
                        </a:rPr>
                        <a:t>Œuvres</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a:solidFill>
                            <a:srgbClr val="000000"/>
                          </a:solidFill>
                          <a:effectLst/>
                          <a:latin typeface="Calibri" charset="0"/>
                        </a:rPr>
                        <a:t>Auteurs</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charset="0"/>
                        </a:rPr>
                        <a:t>% œuvres</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charset="0"/>
                        </a:rPr>
                        <a:t>% auteurs</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a:solidFill>
                            <a:srgbClr val="000000"/>
                          </a:solidFill>
                          <a:effectLst/>
                          <a:latin typeface="Calibri" charset="0"/>
                        </a:rPr>
                        <a:t>Œuvres</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a:solidFill>
                            <a:srgbClr val="000000"/>
                          </a:solidFill>
                          <a:effectLst/>
                          <a:latin typeface="Calibri" charset="0"/>
                        </a:rPr>
                        <a:t>Auteurs</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charset="0"/>
                        </a:rPr>
                        <a:t>% œuvres</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charset="0"/>
                        </a:rPr>
                        <a:t>% auteurs</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3200">
                <a:tc>
                  <a:txBody>
                    <a:bodyPr/>
                    <a:lstStyle/>
                    <a:p>
                      <a:pPr algn="l" fontAlgn="b"/>
                      <a:r>
                        <a:rPr lang="fr-FR" sz="1200" b="1" i="0" u="none" strike="noStrike">
                          <a:solidFill>
                            <a:srgbClr val="000000"/>
                          </a:solidFill>
                          <a:effectLst/>
                          <a:latin typeface="Calibri" charset="0"/>
                        </a:rPr>
                        <a:t>Merger</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5</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1</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1,15%</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1,19%</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7</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0" i="0" u="none" strike="noStrike">
                          <a:solidFill>
                            <a:srgbClr val="000000"/>
                          </a:solidFill>
                          <a:effectLst/>
                          <a:latin typeface="Calibri" charset="0"/>
                        </a:rPr>
                        <a:t>2</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900" b="0" i="0" u="none" strike="noStrike">
                          <a:solidFill>
                            <a:srgbClr val="000000"/>
                          </a:solidFill>
                          <a:effectLst/>
                          <a:latin typeface="Calibri" charset="0"/>
                        </a:rPr>
                        <a:t>7,14%</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900" b="0" i="0" u="none" strike="noStrike">
                          <a:solidFill>
                            <a:srgbClr val="000000"/>
                          </a:solidFill>
                          <a:effectLst/>
                          <a:latin typeface="Calibri" charset="0"/>
                        </a:rPr>
                        <a:t>9,09%</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l" fontAlgn="b"/>
                      <a:r>
                        <a:rPr lang="fr-FR" sz="1200" b="1" i="0" u="none" strike="noStrike">
                          <a:solidFill>
                            <a:srgbClr val="000000"/>
                          </a:solidFill>
                          <a:effectLst/>
                          <a:latin typeface="Calibri" charset="0"/>
                        </a:rPr>
                        <a:t>Pc Bressieu Bg en Bresse</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5</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1</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1,15%</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1,19%</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100" b="0" i="0" u="none" strike="noStrike">
                          <a:solidFill>
                            <a:srgbClr val="000000"/>
                          </a:solidFill>
                          <a:effectLst/>
                          <a:latin typeface="Calibri" charset="0"/>
                        </a:rPr>
                        <a:t> </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1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9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9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l" fontAlgn="b"/>
                      <a:r>
                        <a:rPr lang="fr-FR" sz="1200" b="1" i="0" u="none" strike="noStrike">
                          <a:solidFill>
                            <a:srgbClr val="000000"/>
                          </a:solidFill>
                          <a:effectLst/>
                          <a:latin typeface="Calibri" charset="0"/>
                        </a:rPr>
                        <a:t>Aix les Bains</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0" i="0" u="none" strike="noStrike">
                          <a:solidFill>
                            <a:srgbClr val="000000"/>
                          </a:solidFill>
                          <a:effectLst/>
                          <a:latin typeface="Calibri" charset="0"/>
                        </a:rPr>
                        <a:t>22</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4</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900" b="0" i="0" u="none" strike="noStrike">
                          <a:solidFill>
                            <a:srgbClr val="000000"/>
                          </a:solidFill>
                          <a:effectLst/>
                          <a:latin typeface="Calibri" charset="0"/>
                        </a:rPr>
                        <a:t>5,08%</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4,76%</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10</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0" i="0" u="none" strike="noStrike">
                          <a:solidFill>
                            <a:srgbClr val="000000"/>
                          </a:solidFill>
                          <a:effectLst/>
                          <a:latin typeface="Calibri" charset="0"/>
                        </a:rPr>
                        <a:t>2</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900" b="0" i="0" u="none" strike="noStrike">
                          <a:solidFill>
                            <a:srgbClr val="000000"/>
                          </a:solidFill>
                          <a:effectLst/>
                          <a:latin typeface="Calibri" charset="0"/>
                        </a:rPr>
                        <a:t>10,20%</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900" b="0" i="0" u="none" strike="noStrike">
                          <a:solidFill>
                            <a:srgbClr val="000000"/>
                          </a:solidFill>
                          <a:effectLst/>
                          <a:latin typeface="Calibri" charset="0"/>
                        </a:rPr>
                        <a:t>9,09%</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l" fontAlgn="b"/>
                      <a:r>
                        <a:rPr lang="fr-FR" sz="1200" b="1" i="0" u="none" strike="noStrike">
                          <a:solidFill>
                            <a:srgbClr val="000000"/>
                          </a:solidFill>
                          <a:effectLst/>
                          <a:latin typeface="Calibri" charset="0"/>
                        </a:rPr>
                        <a:t>Méliès Chambéry</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0" i="0" u="none" strike="noStrike">
                          <a:solidFill>
                            <a:srgbClr val="000000"/>
                          </a:solidFill>
                          <a:effectLst/>
                          <a:latin typeface="Calibri" charset="0"/>
                        </a:rPr>
                        <a:t>25</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5</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5,77%</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5,95%</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charset="0"/>
                        </a:rPr>
                        <a:t>21</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5</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900" b="0" i="0" u="none" strike="noStrike">
                          <a:solidFill>
                            <a:srgbClr val="000000"/>
                          </a:solidFill>
                          <a:effectLst/>
                          <a:latin typeface="Calibri" charset="0"/>
                        </a:rPr>
                        <a:t>21,43%</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900" b="0" i="0" u="none" strike="noStrike">
                          <a:solidFill>
                            <a:srgbClr val="000000"/>
                          </a:solidFill>
                          <a:effectLst/>
                          <a:latin typeface="Calibri" charset="0"/>
                        </a:rPr>
                        <a:t>22,73%</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l" fontAlgn="b"/>
                      <a:r>
                        <a:rPr lang="fr-FR" sz="1200" b="1" i="0" u="none" strike="noStrike">
                          <a:solidFill>
                            <a:srgbClr val="000000"/>
                          </a:solidFill>
                          <a:effectLst/>
                          <a:latin typeface="Calibri" charset="0"/>
                        </a:rPr>
                        <a:t>PC Berllien</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10</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0" i="0" u="none" strike="noStrike">
                          <a:solidFill>
                            <a:srgbClr val="000000"/>
                          </a:solidFill>
                          <a:effectLst/>
                          <a:latin typeface="Calibri" charset="0"/>
                        </a:rPr>
                        <a:t>2</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2,31%</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2,38%</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100" b="0" i="0" u="none" strike="noStrike">
                          <a:solidFill>
                            <a:srgbClr val="000000"/>
                          </a:solidFill>
                          <a:effectLst/>
                          <a:latin typeface="Calibri" charset="0"/>
                        </a:rPr>
                        <a:t> </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1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9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9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l" fontAlgn="b"/>
                      <a:r>
                        <a:rPr lang="fr-FR" sz="1200" b="1" i="0" u="none" strike="noStrike">
                          <a:solidFill>
                            <a:srgbClr val="000000"/>
                          </a:solidFill>
                          <a:effectLst/>
                          <a:latin typeface="Calibri" charset="0"/>
                        </a:rPr>
                        <a:t>Cognin</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charset="0"/>
                        </a:rPr>
                        <a:t>89</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100" b="0" i="0" u="none" strike="noStrike">
                          <a:solidFill>
                            <a:srgbClr val="000000"/>
                          </a:solidFill>
                          <a:effectLst/>
                          <a:latin typeface="Calibri" charset="0"/>
                        </a:rPr>
                        <a:t>18</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900" b="0" i="0" u="none" strike="noStrike">
                          <a:solidFill>
                            <a:srgbClr val="000000"/>
                          </a:solidFill>
                          <a:effectLst/>
                          <a:latin typeface="Calibri" charset="0"/>
                        </a:rPr>
                        <a:t>20,55%</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900" b="0" i="0" u="none" strike="noStrike">
                          <a:solidFill>
                            <a:srgbClr val="000000"/>
                          </a:solidFill>
                          <a:effectLst/>
                          <a:latin typeface="Calibri" charset="0"/>
                        </a:rPr>
                        <a:t>21,43%</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10</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0" i="0" u="none" strike="noStrike">
                          <a:solidFill>
                            <a:srgbClr val="000000"/>
                          </a:solidFill>
                          <a:effectLst/>
                          <a:latin typeface="Calibri" charset="0"/>
                        </a:rPr>
                        <a:t>2</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900" b="0" i="0" u="none" strike="noStrike">
                          <a:solidFill>
                            <a:srgbClr val="000000"/>
                          </a:solidFill>
                          <a:effectLst/>
                          <a:latin typeface="Calibri" charset="0"/>
                        </a:rPr>
                        <a:t>10,20%</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900" b="0" i="0" u="none" strike="noStrike">
                          <a:solidFill>
                            <a:srgbClr val="000000"/>
                          </a:solidFill>
                          <a:effectLst/>
                          <a:latin typeface="Calibri" charset="0"/>
                        </a:rPr>
                        <a:t>9,09%</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l" fontAlgn="b"/>
                      <a:r>
                        <a:rPr lang="fr-FR" sz="1200" b="1" i="0" u="none" strike="noStrike">
                          <a:solidFill>
                            <a:srgbClr val="000000"/>
                          </a:solidFill>
                          <a:effectLst/>
                          <a:latin typeface="Calibri" charset="0"/>
                        </a:rPr>
                        <a:t>Biviers</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0" i="0" u="none" strike="noStrike">
                          <a:solidFill>
                            <a:srgbClr val="000000"/>
                          </a:solidFill>
                          <a:effectLst/>
                          <a:latin typeface="Calibri" charset="0"/>
                        </a:rPr>
                        <a:t>92</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17</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900" b="0" i="0" u="none" strike="noStrike">
                          <a:solidFill>
                            <a:srgbClr val="000000"/>
                          </a:solidFill>
                          <a:effectLst/>
                          <a:latin typeface="Calibri" charset="0"/>
                        </a:rPr>
                        <a:t>21,25%</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900" b="0" i="0" u="none" strike="noStrike">
                          <a:solidFill>
                            <a:srgbClr val="000000"/>
                          </a:solidFill>
                          <a:effectLst/>
                          <a:latin typeface="Calibri" charset="0"/>
                        </a:rPr>
                        <a:t>20,24%</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40</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9</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900" b="0" i="0" u="none" strike="noStrike">
                          <a:solidFill>
                            <a:srgbClr val="000000"/>
                          </a:solidFill>
                          <a:effectLst/>
                          <a:latin typeface="Calibri" charset="0"/>
                        </a:rPr>
                        <a:t>40,82%</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40,91%</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l" fontAlgn="b"/>
                      <a:r>
                        <a:rPr lang="fr-FR" sz="1200" b="1" i="0" u="none" strike="noStrike">
                          <a:solidFill>
                            <a:srgbClr val="000000"/>
                          </a:solidFill>
                          <a:effectLst/>
                          <a:latin typeface="Calibri" charset="0"/>
                        </a:rPr>
                        <a:t>Morestel</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10</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0" i="0" u="none" strike="noStrike">
                          <a:solidFill>
                            <a:srgbClr val="000000"/>
                          </a:solidFill>
                          <a:effectLst/>
                          <a:latin typeface="Calibri" charset="0"/>
                        </a:rPr>
                        <a:t>2</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2,31%</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2,38%</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100" b="0" i="0" u="none" strike="noStrike">
                          <a:solidFill>
                            <a:srgbClr val="000000"/>
                          </a:solidFill>
                          <a:effectLst/>
                          <a:latin typeface="Calibri" charset="0"/>
                        </a:rPr>
                        <a:t> </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1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9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9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l" fontAlgn="b"/>
                      <a:r>
                        <a:rPr lang="fr-FR" sz="1200" b="1" i="0" u="none" strike="noStrike">
                          <a:solidFill>
                            <a:srgbClr val="000000"/>
                          </a:solidFill>
                          <a:effectLst/>
                          <a:latin typeface="Calibri" charset="0"/>
                        </a:rPr>
                        <a:t>Gavot Déclic - Larringes</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15</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1</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3,46%</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1,19%</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5</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1</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5,10%</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charset="0"/>
                        </a:rPr>
                        <a:t>4,55%</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l" fontAlgn="b"/>
                      <a:r>
                        <a:rPr lang="fr-FR" sz="1200" b="1" i="0" u="none" strike="noStrike">
                          <a:solidFill>
                            <a:srgbClr val="000000"/>
                          </a:solidFill>
                          <a:effectLst/>
                          <a:latin typeface="Calibri" charset="0"/>
                        </a:rPr>
                        <a:t>ATSCAF Rhône Photo</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5</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1</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1,15%</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1,19%</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100" b="0" i="0" u="none" strike="noStrike">
                          <a:solidFill>
                            <a:srgbClr val="000000"/>
                          </a:solidFill>
                          <a:effectLst/>
                          <a:latin typeface="Calibri" charset="0"/>
                        </a:rPr>
                        <a:t> </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1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9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9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l" fontAlgn="b"/>
                      <a:r>
                        <a:rPr lang="fr-FR" sz="1200" b="1" i="0" u="none" strike="noStrike">
                          <a:solidFill>
                            <a:srgbClr val="000000"/>
                          </a:solidFill>
                          <a:effectLst/>
                          <a:latin typeface="Calibri" charset="0"/>
                        </a:rPr>
                        <a:t>St Maurice l'Exil</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10</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0" i="0" u="none" strike="noStrike">
                          <a:solidFill>
                            <a:srgbClr val="000000"/>
                          </a:solidFill>
                          <a:effectLst/>
                          <a:latin typeface="Calibri" charset="0"/>
                        </a:rPr>
                        <a:t>2</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2,31%</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2,38%</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5</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1</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5,10%</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charset="0"/>
                        </a:rPr>
                        <a:t>4,55%</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l" fontAlgn="b"/>
                      <a:r>
                        <a:rPr lang="fr-FR" sz="1200" b="1" i="0" u="none" strike="noStrike">
                          <a:solidFill>
                            <a:srgbClr val="000000"/>
                          </a:solidFill>
                          <a:effectLst/>
                          <a:latin typeface="Calibri" charset="0"/>
                        </a:rPr>
                        <a:t>Belles images - St Marcel bel accueil</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charset="0"/>
                        </a:rPr>
                        <a:t>115</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0" i="0" u="none" strike="noStrike">
                          <a:solidFill>
                            <a:srgbClr val="000000"/>
                          </a:solidFill>
                          <a:effectLst/>
                          <a:latin typeface="Calibri" charset="0"/>
                        </a:rPr>
                        <a:t>24</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900" b="0" i="0" u="none" strike="noStrike">
                          <a:solidFill>
                            <a:srgbClr val="000000"/>
                          </a:solidFill>
                          <a:effectLst/>
                          <a:latin typeface="Calibri" charset="0"/>
                        </a:rPr>
                        <a:t>26,56%</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28,57%</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100" b="0" i="0" u="none" strike="noStrike">
                          <a:solidFill>
                            <a:srgbClr val="000000"/>
                          </a:solidFill>
                          <a:effectLst/>
                          <a:latin typeface="Calibri" charset="0"/>
                        </a:rPr>
                        <a:t> </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1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9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9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l" fontAlgn="b"/>
                      <a:r>
                        <a:rPr lang="fr-FR" sz="1200" b="1" i="0" u="none" strike="noStrike">
                          <a:solidFill>
                            <a:srgbClr val="000000"/>
                          </a:solidFill>
                          <a:effectLst/>
                          <a:latin typeface="Calibri" charset="0"/>
                        </a:rPr>
                        <a:t>PC St André de Corcy</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0" i="0" u="none" strike="noStrike">
                          <a:solidFill>
                            <a:srgbClr val="000000"/>
                          </a:solidFill>
                          <a:effectLst/>
                          <a:latin typeface="Calibri" charset="0"/>
                        </a:rPr>
                        <a:t>20</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4</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900" b="0" i="0" u="none" strike="noStrike">
                          <a:solidFill>
                            <a:srgbClr val="000000"/>
                          </a:solidFill>
                          <a:effectLst/>
                          <a:latin typeface="Calibri" charset="0"/>
                        </a:rPr>
                        <a:t>4,62%</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4,76%</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100" b="0" i="0" u="none" strike="noStrike">
                          <a:solidFill>
                            <a:srgbClr val="000000"/>
                          </a:solidFill>
                          <a:effectLst/>
                          <a:latin typeface="Calibri" charset="0"/>
                        </a:rPr>
                        <a:t> </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1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9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9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l" fontAlgn="b"/>
                      <a:r>
                        <a:rPr lang="fr-FR" sz="1200" b="1" i="0" u="none" strike="noStrike">
                          <a:solidFill>
                            <a:srgbClr val="000000"/>
                          </a:solidFill>
                          <a:effectLst/>
                          <a:latin typeface="Calibri" charset="0"/>
                        </a:rPr>
                        <a:t>PC Club Roannais</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5</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1</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1,15%</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1,19%</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100" b="0" i="0" u="none" strike="noStrike">
                          <a:solidFill>
                            <a:srgbClr val="000000"/>
                          </a:solidFill>
                          <a:effectLst/>
                          <a:latin typeface="Calibri" charset="0"/>
                        </a:rPr>
                        <a:t> </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1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9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9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l" fontAlgn="b"/>
                      <a:r>
                        <a:rPr lang="fr-FR" sz="1200" b="1" i="0" u="none" strike="noStrike">
                          <a:solidFill>
                            <a:srgbClr val="000000"/>
                          </a:solidFill>
                          <a:effectLst/>
                          <a:latin typeface="Calibri" charset="0"/>
                        </a:rPr>
                        <a:t>Numerica PC Faverges</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5</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charset="0"/>
                        </a:rPr>
                        <a:t>1</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1,15%</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Calibri" charset="0"/>
                        </a:rPr>
                        <a:t>1,19%</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100" b="0" i="0" u="none" strike="noStrike">
                          <a:solidFill>
                            <a:srgbClr val="000000"/>
                          </a:solidFill>
                          <a:effectLst/>
                          <a:latin typeface="Calibri" charset="0"/>
                        </a:rPr>
                        <a:t> </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1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9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9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l" fontAlgn="b"/>
                      <a:r>
                        <a:rPr lang="sk-SK" sz="1100" b="0" i="0" u="none" strike="noStrike">
                          <a:solidFill>
                            <a:srgbClr val="000000"/>
                          </a:solidFill>
                          <a:effectLst/>
                          <a:latin typeface="Calibri" charset="0"/>
                        </a:rPr>
                        <a:t> </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sk-SK" sz="11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sk-SK" sz="11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sk-SK" sz="9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sk-SK" sz="9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sk-SK" sz="1100" b="0" i="0" u="none" strike="noStrike">
                          <a:solidFill>
                            <a:srgbClr val="000000"/>
                          </a:solidFill>
                          <a:effectLst/>
                          <a:latin typeface="Calibri" charset="0"/>
                        </a:rPr>
                        <a:t> </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sk-SK" sz="11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sk-SK" sz="9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sk-SK" sz="900" b="0" i="0" u="none" strike="noStrike">
                          <a:solidFill>
                            <a:srgbClr val="000000"/>
                          </a:solidFill>
                          <a:effectLst/>
                          <a:latin typeface="Calibri" charset="0"/>
                        </a:rPr>
                        <a:t> </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algn="l" fontAlgn="b"/>
                      <a:r>
                        <a:rPr lang="fr-FR" sz="1100" b="1" i="0" u="none" strike="noStrike">
                          <a:solidFill>
                            <a:srgbClr val="000000"/>
                          </a:solidFill>
                          <a:effectLst/>
                          <a:latin typeface="Calibri" charset="0"/>
                        </a:rPr>
                        <a:t>Total</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charset="0"/>
                        </a:rPr>
                        <a:t>433</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charset="0"/>
                        </a:rPr>
                        <a:t>84</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charset="0"/>
                        </a:rPr>
                        <a:t>100,00%</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charset="0"/>
                        </a:rPr>
                        <a:t>100,00%</a:t>
                      </a:r>
                    </a:p>
                  </a:txBody>
                  <a:tcPr marL="9525" marR="9525"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charset="0"/>
                        </a:rPr>
                        <a:t>98</a:t>
                      </a:r>
                    </a:p>
                  </a:txBody>
                  <a:tcPr marL="9525" marR="9525"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100" b="1" i="0" u="none" strike="noStrike">
                          <a:solidFill>
                            <a:srgbClr val="000000"/>
                          </a:solidFill>
                          <a:effectLst/>
                          <a:latin typeface="Calibri" charset="0"/>
                        </a:rPr>
                        <a:t>22</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charset="0"/>
                        </a:rPr>
                        <a:t>100%</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charset="0"/>
                        </a:rPr>
                        <a:t>100%</a:t>
                      </a:r>
                    </a:p>
                  </a:txBody>
                  <a:tcPr marL="9525" marR="9525"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algn="l" fontAlgn="b"/>
                      <a:endParaRPr lang="fr-FR" sz="1100" b="0" i="0" u="none" strike="noStrike">
                        <a:solidFill>
                          <a:srgbClr val="000000"/>
                        </a:solidFill>
                        <a:effectLst/>
                        <a:latin typeface="Calibri" charset="0"/>
                      </a:endParaRPr>
                    </a:p>
                  </a:txBody>
                  <a:tcPr marL="9525" marR="9525" marT="127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charset="0"/>
                      </a:endParaRPr>
                    </a:p>
                  </a:txBody>
                  <a:tcPr marL="9525" marR="9525" marT="127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charset="0"/>
                      </a:endParaRPr>
                    </a:p>
                  </a:txBody>
                  <a:tcPr marL="9525" marR="9525"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fr-FR" sz="1100" b="0" i="0" u="none" strike="noStrike">
                        <a:solidFill>
                          <a:srgbClr val="000000"/>
                        </a:solidFill>
                        <a:effectLst/>
                        <a:latin typeface="Calibri" charset="0"/>
                      </a:endParaRPr>
                    </a:p>
                  </a:txBody>
                  <a:tcPr marL="9525" marR="9525"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fr-FR" sz="1100" b="0" i="0" u="none" strike="noStrike">
                        <a:solidFill>
                          <a:srgbClr val="000000"/>
                        </a:solidFill>
                        <a:effectLst/>
                        <a:latin typeface="Calibri" charset="0"/>
                      </a:endParaRPr>
                    </a:p>
                  </a:txBody>
                  <a:tcPr marL="9525" marR="9525"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fr-FR" sz="1100" b="0" i="0" u="none" strike="noStrike">
                        <a:solidFill>
                          <a:srgbClr val="000000"/>
                        </a:solidFill>
                        <a:effectLst/>
                        <a:latin typeface="Calibri" charset="0"/>
                      </a:endParaRPr>
                    </a:p>
                  </a:txBody>
                  <a:tcPr marL="9525" marR="9525" marT="127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charset="0"/>
                      </a:endParaRPr>
                    </a:p>
                  </a:txBody>
                  <a:tcPr marL="9525" marR="9525" marT="127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charset="0"/>
                      </a:endParaRPr>
                    </a:p>
                  </a:txBody>
                  <a:tcPr marL="9525" marR="9525"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fr-FR" sz="1100" b="0" i="0" u="none" strike="noStrike">
                        <a:solidFill>
                          <a:srgbClr val="000000"/>
                        </a:solidFill>
                        <a:effectLst/>
                        <a:latin typeface="Calibri" charset="0"/>
                      </a:endParaRPr>
                    </a:p>
                  </a:txBody>
                  <a:tcPr marL="9525" marR="9525" marT="12700" marB="0" anchor="b">
                    <a:lnL>
                      <a:noFill/>
                    </a:lnL>
                    <a:lnR>
                      <a:noFill/>
                    </a:lnR>
                    <a:lnT w="12700" cap="flat" cmpd="sng" algn="ctr">
                      <a:solidFill>
                        <a:srgbClr val="000000"/>
                      </a:solidFill>
                      <a:prstDash val="solid"/>
                      <a:round/>
                      <a:headEnd type="none" w="med" len="med"/>
                      <a:tailEnd type="none" w="med" len="med"/>
                    </a:lnT>
                    <a:lnB>
                      <a:noFill/>
                    </a:lnB>
                  </a:tcPr>
                </a:tc>
              </a:tr>
              <a:tr h="203200">
                <a:tc>
                  <a:txBody>
                    <a:bodyPr/>
                    <a:lstStyle/>
                    <a:p>
                      <a:pPr algn="l" fontAlgn="b"/>
                      <a:r>
                        <a:rPr lang="fr-FR" sz="1100" b="1" i="0" u="none" strike="noStrike">
                          <a:solidFill>
                            <a:srgbClr val="000000"/>
                          </a:solidFill>
                          <a:effectLst/>
                          <a:latin typeface="Calibri" charset="0"/>
                        </a:rPr>
                        <a:t>Club IP</a:t>
                      </a:r>
                    </a:p>
                  </a:txBody>
                  <a:tcPr marL="9525" marR="9525" marT="1270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charset="0"/>
                        </a:rPr>
                        <a:t>15</a:t>
                      </a:r>
                    </a:p>
                  </a:txBody>
                  <a:tcPr marL="9525" marR="9525" marT="1270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fr-FR" sz="1100" b="1" i="0" u="none" strike="noStrike">
                        <a:solidFill>
                          <a:srgbClr val="000000"/>
                        </a:solidFill>
                        <a:effectLst/>
                        <a:latin typeface="Calibri" charset="0"/>
                      </a:endParaRPr>
                    </a:p>
                  </a:txBody>
                  <a:tcPr marL="9525" marR="9525"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100" b="1" i="0" u="none" strike="noStrike">
                        <a:solidFill>
                          <a:srgbClr val="000000"/>
                        </a:solidFill>
                        <a:effectLst/>
                        <a:latin typeface="Calibri" charset="0"/>
                      </a:endParaRPr>
                    </a:p>
                  </a:txBody>
                  <a:tcPr marL="9525" marR="9525" marT="12700"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charset="0"/>
                      </a:endParaRPr>
                    </a:p>
                  </a:txBody>
                  <a:tcPr marL="9525" marR="9525" marT="1270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1" i="0" u="none" strike="noStrike" dirty="0">
                          <a:solidFill>
                            <a:srgbClr val="000000"/>
                          </a:solidFill>
                          <a:effectLst/>
                          <a:latin typeface="Calibri" charset="0"/>
                        </a:rPr>
                        <a:t>Clubs CP</a:t>
                      </a:r>
                    </a:p>
                  </a:txBody>
                  <a:tcPr marL="9525" marR="9525" marT="1270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charset="0"/>
                        </a:rPr>
                        <a:t>7</a:t>
                      </a:r>
                    </a:p>
                  </a:txBody>
                  <a:tcPr marL="9525" marR="9525" marT="1270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charset="0"/>
                      </a:endParaRPr>
                    </a:p>
                  </a:txBody>
                  <a:tcPr marL="9525" marR="9525"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100" b="0" i="0" u="none" strike="noStrike" dirty="0">
                        <a:solidFill>
                          <a:srgbClr val="000000"/>
                        </a:solidFill>
                        <a:effectLst/>
                        <a:latin typeface="Calibri" charset="0"/>
                      </a:endParaRPr>
                    </a:p>
                  </a:txBody>
                  <a:tcPr marL="9525" marR="9525" marT="12700" marB="0" anchor="b">
                    <a:lnL>
                      <a:noFill/>
                    </a:lnL>
                    <a:lnR>
                      <a:noFill/>
                    </a:lnR>
                    <a:lnT>
                      <a:noFill/>
                    </a:lnT>
                    <a:lnB>
                      <a:noFill/>
                    </a:lnB>
                  </a:tcPr>
                </a:tc>
              </a:tr>
            </a:tbl>
          </a:graphicData>
        </a:graphic>
      </p:graphicFrame>
    </p:spTree>
    <p:extLst>
      <p:ext uri="{BB962C8B-B14F-4D97-AF65-F5344CB8AC3E}">
        <p14:creationId xmlns="" xmlns:p14="http://schemas.microsoft.com/office/powerpoint/2010/main" val="68294217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juges en action</a:t>
            </a:r>
            <a:endParaRPr lang="fr-FR" dirty="0"/>
          </a:p>
        </p:txBody>
      </p:sp>
      <p:pic>
        <p:nvPicPr>
          <p:cNvPr id="4" name="Espace réservé du contenu 3"/>
          <p:cNvPicPr>
            <a:picLocks noGrp="1" noChangeAspect="1"/>
          </p:cNvPicPr>
          <p:nvPr>
            <p:ph idx="1"/>
          </p:nvPr>
        </p:nvPicPr>
        <p:blipFill>
          <a:blip r:embed="rId2" cstate="screen">
            <a:extLst>
              <a:ext uri="{28A0092B-C50C-407E-A947-70E740481C1C}">
                <a14:useLocalDpi xmlns="" xmlns:a14="http://schemas.microsoft.com/office/drawing/2010/main" val="0"/>
              </a:ext>
            </a:extLst>
          </a:blip>
          <a:stretch>
            <a:fillRect/>
          </a:stretch>
        </p:blipFill>
        <p:spPr>
          <a:xfrm>
            <a:off x="628650" y="1556792"/>
            <a:ext cx="1855232" cy="1649095"/>
          </a:xfrm>
        </p:spPr>
      </p:pic>
      <p:pic>
        <p:nvPicPr>
          <p:cNvPr id="5" name="Image 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5249227" y="4229806"/>
            <a:ext cx="2633392" cy="1975044"/>
          </a:xfrm>
          <a:prstGeom prst="rect">
            <a:avLst/>
          </a:prstGeom>
        </p:spPr>
      </p:pic>
      <p:pic>
        <p:nvPicPr>
          <p:cNvPr id="6" name="Image 5"/>
          <p:cNvPicPr>
            <a:picLocks noChangeAspect="1"/>
          </p:cNvPicPr>
          <p:nvPr/>
        </p:nvPicPr>
        <p:blipFill>
          <a:blip r:embed="rId4" cstate="screen">
            <a:extLst>
              <a:ext uri="{28A0092B-C50C-407E-A947-70E740481C1C}">
                <a14:useLocalDpi xmlns="" xmlns:a14="http://schemas.microsoft.com/office/drawing/2010/main" val="0"/>
              </a:ext>
            </a:extLst>
          </a:blip>
          <a:stretch>
            <a:fillRect/>
          </a:stretch>
        </p:blipFill>
        <p:spPr>
          <a:xfrm flipH="1">
            <a:off x="4023361" y="1556792"/>
            <a:ext cx="2451734" cy="2179319"/>
          </a:xfrm>
          <a:prstGeom prst="rect">
            <a:avLst/>
          </a:prstGeom>
        </p:spPr>
      </p:pic>
      <p:pic>
        <p:nvPicPr>
          <p:cNvPr id="7" name="Image 6"/>
          <p:cNvPicPr>
            <a:picLocks noChangeAspect="1"/>
          </p:cNvPicPr>
          <p:nvPr/>
        </p:nvPicPr>
        <p:blipFill>
          <a:blip r:embed="rId5" cstate="screen">
            <a:extLst>
              <a:ext uri="{28A0092B-C50C-407E-A947-70E740481C1C}">
                <a14:useLocalDpi xmlns="" xmlns:a14="http://schemas.microsoft.com/office/drawing/2010/main" val="0"/>
              </a:ext>
            </a:extLst>
          </a:blip>
          <a:stretch>
            <a:fillRect/>
          </a:stretch>
        </p:blipFill>
        <p:spPr>
          <a:xfrm flipH="1">
            <a:off x="2031965" y="3356992"/>
            <a:ext cx="1581152" cy="2810936"/>
          </a:xfrm>
          <a:prstGeom prst="rect">
            <a:avLst/>
          </a:prstGeom>
        </p:spPr>
      </p:pic>
    </p:spTree>
    <p:extLst>
      <p:ext uri="{BB962C8B-B14F-4D97-AF65-F5344CB8AC3E}">
        <p14:creationId xmlns="" xmlns:p14="http://schemas.microsoft.com/office/powerpoint/2010/main" val="2113699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Site d’inscription FPF</a:t>
            </a:r>
            <a:br>
              <a:rPr lang="fr-FR" dirty="0" smtClean="0"/>
            </a:br>
            <a:r>
              <a:rPr lang="fr-FR" sz="1800" dirty="0" smtClean="0"/>
              <a:t>fpf.federation-photo.fr</a:t>
            </a:r>
            <a:endParaRPr lang="fr-FR" sz="1800" dirty="0"/>
          </a:p>
        </p:txBody>
      </p:sp>
      <p:pic>
        <p:nvPicPr>
          <p:cNvPr id="3074" name="Picture 2"/>
          <p:cNvPicPr>
            <a:picLocks noChangeAspect="1" noChangeArrowheads="1"/>
          </p:cNvPicPr>
          <p:nvPr/>
        </p:nvPicPr>
        <p:blipFill>
          <a:blip r:embed="rId2" cstate="screen"/>
          <a:srcRect/>
          <a:stretch>
            <a:fillRect/>
          </a:stretch>
        </p:blipFill>
        <p:spPr bwMode="auto">
          <a:xfrm>
            <a:off x="1043608" y="1628800"/>
            <a:ext cx="6696064" cy="4268278"/>
          </a:xfrm>
          <a:prstGeom prst="rect">
            <a:avLst/>
          </a:prstGeom>
          <a:noFill/>
          <a:ln w="9525">
            <a:noFill/>
            <a:miter lim="800000"/>
            <a:headEnd/>
            <a:tailEnd/>
          </a:ln>
        </p:spPr>
      </p:pic>
      <p:pic>
        <p:nvPicPr>
          <p:cNvPr id="3076" name="Picture 4"/>
          <p:cNvPicPr>
            <a:picLocks noChangeAspect="1" noChangeArrowheads="1"/>
          </p:cNvPicPr>
          <p:nvPr/>
        </p:nvPicPr>
        <p:blipFill>
          <a:blip r:embed="rId3" cstate="screen"/>
          <a:srcRect/>
          <a:stretch>
            <a:fillRect/>
          </a:stretch>
        </p:blipFill>
        <p:spPr bwMode="auto">
          <a:xfrm>
            <a:off x="1331640" y="1610908"/>
            <a:ext cx="6552728" cy="4482388"/>
          </a:xfrm>
          <a:prstGeom prst="rect">
            <a:avLst/>
          </a:prstGeom>
          <a:noFill/>
          <a:ln w="9525">
            <a:noFill/>
            <a:miter lim="800000"/>
            <a:headEnd/>
            <a:tailEnd/>
          </a:ln>
        </p:spPr>
      </p:pic>
      <p:grpSp>
        <p:nvGrpSpPr>
          <p:cNvPr id="8" name="Groupe 7"/>
          <p:cNvGrpSpPr/>
          <p:nvPr/>
        </p:nvGrpSpPr>
        <p:grpSpPr>
          <a:xfrm>
            <a:off x="1691680" y="4149080"/>
            <a:ext cx="4464496" cy="1584176"/>
            <a:chOff x="1691680" y="4149080"/>
            <a:chExt cx="4464496" cy="1584176"/>
          </a:xfrm>
        </p:grpSpPr>
        <p:sp>
          <p:nvSpPr>
            <p:cNvPr id="6" name="Ellipse 5"/>
            <p:cNvSpPr/>
            <p:nvPr/>
          </p:nvSpPr>
          <p:spPr>
            <a:xfrm>
              <a:off x="5004048" y="4149080"/>
              <a:ext cx="1152128" cy="36004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1691680" y="5373216"/>
              <a:ext cx="1800200" cy="36004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subTnLst>
                                    <p:set>
                                      <p:cBhvr override="childStyle">
                                        <p:cTn dur="1" fill="hold" display="0" masterRel="nextClick" afterEffect="1"/>
                                        <p:tgtEl>
                                          <p:spTgt spid="307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wipe(left)">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777717"/>
            <a:ext cx="7886700" cy="4883531"/>
          </a:xfrm>
        </p:spPr>
        <p:txBody>
          <a:bodyPr>
            <a:normAutofit/>
          </a:bodyPr>
          <a:lstStyle/>
          <a:p>
            <a:pPr algn="ctr"/>
            <a:r>
              <a:rPr lang="fr-FR" dirty="0" smtClean="0"/>
              <a:t>Les 10 meilleures photos </a:t>
            </a:r>
            <a:br>
              <a:rPr lang="fr-FR" dirty="0" smtClean="0"/>
            </a:br>
            <a:r>
              <a:rPr lang="fr-FR" dirty="0"/>
              <a:t/>
            </a:r>
            <a:br>
              <a:rPr lang="fr-FR" dirty="0"/>
            </a:br>
            <a:r>
              <a:rPr lang="fr-FR" dirty="0" smtClean="0"/>
              <a:t/>
            </a:r>
            <a:br>
              <a:rPr lang="fr-FR" dirty="0" smtClean="0"/>
            </a:br>
            <a:r>
              <a:rPr lang="fr-FR" dirty="0" smtClean="0"/>
              <a:t>Image Projetée nature</a:t>
            </a:r>
            <a:endParaRPr lang="fr-FR" dirty="0"/>
          </a:p>
        </p:txBody>
      </p:sp>
    </p:spTree>
    <p:extLst>
      <p:ext uri="{BB962C8B-B14F-4D97-AF65-F5344CB8AC3E}">
        <p14:creationId xmlns="" xmlns:p14="http://schemas.microsoft.com/office/powerpoint/2010/main" val="2934061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t>1 – Force naturelle – Françoise  </a:t>
            </a:r>
            <a:r>
              <a:rPr lang="fr-FR" sz="2000" b="1" dirty="0" err="1" smtClean="0"/>
              <a:t>Dauchy</a:t>
            </a:r>
            <a:r>
              <a:rPr lang="fr-FR" sz="2000" b="1" dirty="0" smtClean="0"/>
              <a:t> - </a:t>
            </a:r>
            <a:r>
              <a:rPr lang="fr-FR" sz="2000" b="1" dirty="0" err="1" smtClean="0"/>
              <a:t>Biviers</a:t>
            </a:r>
            <a:r>
              <a:rPr lang="fr-FR" sz="2000" b="1" dirty="0" smtClean="0"/>
              <a:t> </a:t>
            </a:r>
            <a:endParaRPr lang="fr-FR" sz="2000" b="1" dirty="0"/>
          </a:p>
        </p:txBody>
      </p:sp>
      <p:pic>
        <p:nvPicPr>
          <p:cNvPr id="15" name="Espace réservé du contenu 14"/>
          <p:cNvPicPr>
            <a:picLocks noGrp="1" noChangeAspect="1"/>
          </p:cNvPicPr>
          <p:nvPr>
            <p:ph idx="1"/>
          </p:nvPr>
        </p:nvPicPr>
        <p:blipFill>
          <a:blip r:embed="rId2" cstate="screen">
            <a:extLst>
              <a:ext uri="{28A0092B-C50C-407E-A947-70E740481C1C}">
                <a14:useLocalDpi xmlns="" xmlns:a14="http://schemas.microsoft.com/office/drawing/2010/main" val="0"/>
              </a:ext>
            </a:extLst>
          </a:blip>
          <a:stretch>
            <a:fillRect/>
          </a:stretch>
        </p:blipFill>
        <p:spPr>
          <a:xfrm>
            <a:off x="2377440" y="2050574"/>
            <a:ext cx="4389120" cy="3901440"/>
          </a:xfrm>
        </p:spPr>
      </p:pic>
    </p:spTree>
    <p:extLst>
      <p:ext uri="{BB962C8B-B14F-4D97-AF65-F5344CB8AC3E}">
        <p14:creationId xmlns="" xmlns:p14="http://schemas.microsoft.com/office/powerpoint/2010/main" val="1066205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2 – Hauteur – Emmanuelle Régent - </a:t>
            </a:r>
            <a:r>
              <a:rPr lang="fr-FR" sz="2000" dirty="0" err="1" smtClean="0"/>
              <a:t>Biviers</a:t>
            </a:r>
            <a:endParaRPr lang="fr-FR" sz="2000" dirty="0"/>
          </a:p>
        </p:txBody>
      </p:sp>
      <p:pic>
        <p:nvPicPr>
          <p:cNvPr id="4" name="Espace réservé du contenu 3"/>
          <p:cNvPicPr>
            <a:picLocks noGrp="1" noChangeAspect="1"/>
          </p:cNvPicPr>
          <p:nvPr>
            <p:ph idx="1"/>
          </p:nvPr>
        </p:nvPicPr>
        <p:blipFill>
          <a:blip r:embed="rId2" cstate="screen">
            <a:extLst>
              <a:ext uri="{28A0092B-C50C-407E-A947-70E740481C1C}">
                <a14:useLocalDpi xmlns="" xmlns:a14="http://schemas.microsoft.com/office/drawing/2010/main" val="0"/>
              </a:ext>
            </a:extLst>
          </a:blip>
          <a:stretch>
            <a:fillRect/>
          </a:stretch>
        </p:blipFill>
        <p:spPr>
          <a:xfrm>
            <a:off x="2940248" y="1825625"/>
            <a:ext cx="3263504" cy="4351338"/>
          </a:xfrm>
        </p:spPr>
      </p:pic>
    </p:spTree>
    <p:extLst>
      <p:ext uri="{BB962C8B-B14F-4D97-AF65-F5344CB8AC3E}">
        <p14:creationId xmlns="" xmlns:p14="http://schemas.microsoft.com/office/powerpoint/2010/main" val="3361368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924179"/>
          </a:xfrm>
        </p:spPr>
        <p:txBody>
          <a:bodyPr>
            <a:normAutofit/>
          </a:bodyPr>
          <a:lstStyle/>
          <a:p>
            <a:r>
              <a:rPr lang="fr-FR" sz="2000" b="1" dirty="0" smtClean="0"/>
              <a:t>3 ex æquo – Hiver – Lionel Canova - Cognin</a:t>
            </a:r>
            <a:endParaRPr lang="fr-FR" sz="2000" b="1" dirty="0"/>
          </a:p>
        </p:txBody>
      </p:sp>
      <p:pic>
        <p:nvPicPr>
          <p:cNvPr id="4" name="Espace réservé du contenu 3"/>
          <p:cNvPicPr>
            <a:picLocks noGrp="1" noChangeAspect="1"/>
          </p:cNvPicPr>
          <p:nvPr>
            <p:ph idx="1"/>
          </p:nvPr>
        </p:nvPicPr>
        <p:blipFill>
          <a:blip r:embed="rId2" cstate="screen">
            <a:extLst>
              <a:ext uri="{28A0092B-C50C-407E-A947-70E740481C1C}">
                <a14:useLocalDpi xmlns="" xmlns:a14="http://schemas.microsoft.com/office/drawing/2010/main" val="0"/>
              </a:ext>
            </a:extLst>
          </a:blip>
          <a:stretch>
            <a:fillRect/>
          </a:stretch>
        </p:blipFill>
        <p:spPr>
          <a:xfrm>
            <a:off x="2377440" y="2050574"/>
            <a:ext cx="4389120" cy="3901440"/>
          </a:xfrm>
        </p:spPr>
      </p:pic>
    </p:spTree>
    <p:extLst>
      <p:ext uri="{BB962C8B-B14F-4D97-AF65-F5344CB8AC3E}">
        <p14:creationId xmlns="" xmlns:p14="http://schemas.microsoft.com/office/powerpoint/2010/main" val="34056656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3 ex æquo – Mimi la Fourmi – Timothée Boisseau - </a:t>
            </a:r>
            <a:r>
              <a:rPr lang="fr-FR" sz="2000" dirty="0" err="1" smtClean="0"/>
              <a:t>Biviers</a:t>
            </a:r>
            <a:endParaRPr lang="fr-FR" sz="2000" dirty="0"/>
          </a:p>
        </p:txBody>
      </p:sp>
      <p:pic>
        <p:nvPicPr>
          <p:cNvPr id="5" name="Espace réservé du contenu 4"/>
          <p:cNvPicPr>
            <a:picLocks noGrp="1" noChangeAspect="1"/>
          </p:cNvPicPr>
          <p:nvPr>
            <p:ph idx="1"/>
          </p:nvPr>
        </p:nvPicPr>
        <p:blipFill>
          <a:blip r:embed="rId2" cstate="screen">
            <a:extLst>
              <a:ext uri="{28A0092B-C50C-407E-A947-70E740481C1C}">
                <a14:useLocalDpi xmlns="" xmlns:a14="http://schemas.microsoft.com/office/drawing/2010/main" val="0"/>
              </a:ext>
            </a:extLst>
          </a:blip>
          <a:stretch>
            <a:fillRect/>
          </a:stretch>
        </p:blipFill>
        <p:spPr>
          <a:xfrm>
            <a:off x="2377440" y="2050574"/>
            <a:ext cx="4389120" cy="3901440"/>
          </a:xfrm>
        </p:spPr>
      </p:pic>
    </p:spTree>
    <p:extLst>
      <p:ext uri="{BB962C8B-B14F-4D97-AF65-F5344CB8AC3E}">
        <p14:creationId xmlns="" xmlns:p14="http://schemas.microsoft.com/office/powerpoint/2010/main" val="10894524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5 – </a:t>
            </a:r>
            <a:r>
              <a:rPr lang="fr-FR" sz="2000" dirty="0" err="1" smtClean="0"/>
              <a:t>Girafe’s</a:t>
            </a:r>
            <a:r>
              <a:rPr lang="fr-FR" sz="2000" dirty="0" smtClean="0"/>
              <a:t> </a:t>
            </a:r>
            <a:r>
              <a:rPr lang="fr-FR" sz="2000" dirty="0" err="1" smtClean="0"/>
              <a:t>Sunrise</a:t>
            </a:r>
            <a:r>
              <a:rPr lang="fr-FR" sz="2000" dirty="0" smtClean="0"/>
              <a:t> – Jean-Luc Garcette – Aix les Bains</a:t>
            </a:r>
            <a:endParaRPr lang="fr-FR" sz="2000" dirty="0"/>
          </a:p>
        </p:txBody>
      </p:sp>
      <p:pic>
        <p:nvPicPr>
          <p:cNvPr id="4" name="Espace réservé du contenu 3"/>
          <p:cNvPicPr>
            <a:picLocks noGrp="1" noChangeAspect="1"/>
          </p:cNvPicPr>
          <p:nvPr>
            <p:ph idx="1"/>
          </p:nvPr>
        </p:nvPicPr>
        <p:blipFill>
          <a:blip r:embed="rId2" cstate="screen">
            <a:extLst>
              <a:ext uri="{28A0092B-C50C-407E-A947-70E740481C1C}">
                <a14:useLocalDpi xmlns="" xmlns:a14="http://schemas.microsoft.com/office/drawing/2010/main" val="0"/>
              </a:ext>
            </a:extLst>
          </a:blip>
          <a:stretch>
            <a:fillRect/>
          </a:stretch>
        </p:blipFill>
        <p:spPr>
          <a:xfrm>
            <a:off x="2124373" y="1825625"/>
            <a:ext cx="4895255" cy="4351338"/>
          </a:xfrm>
        </p:spPr>
      </p:pic>
    </p:spTree>
    <p:extLst>
      <p:ext uri="{BB962C8B-B14F-4D97-AF65-F5344CB8AC3E}">
        <p14:creationId xmlns="" xmlns:p14="http://schemas.microsoft.com/office/powerpoint/2010/main" val="116839875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t>6</a:t>
            </a:r>
            <a:r>
              <a:rPr lang="fr-FR" sz="2000" dirty="0" smtClean="0"/>
              <a:t> ex æquo – La vague – Katia </a:t>
            </a:r>
            <a:r>
              <a:rPr lang="fr-FR" sz="2000" dirty="0" err="1" smtClean="0"/>
              <a:t>Antonoff</a:t>
            </a:r>
            <a:r>
              <a:rPr lang="fr-FR" sz="2000" dirty="0" smtClean="0"/>
              <a:t> – St Marcel Bel Accueil</a:t>
            </a:r>
            <a:endParaRPr lang="fr-FR" sz="2000" dirty="0"/>
          </a:p>
        </p:txBody>
      </p:sp>
      <p:pic>
        <p:nvPicPr>
          <p:cNvPr id="4" name="Espace réservé du contenu 3"/>
          <p:cNvPicPr>
            <a:picLocks noGrp="1" noChangeAspect="1"/>
          </p:cNvPicPr>
          <p:nvPr>
            <p:ph idx="1"/>
          </p:nvPr>
        </p:nvPicPr>
        <p:blipFill>
          <a:blip r:embed="rId2" cstate="screen">
            <a:extLst>
              <a:ext uri="{28A0092B-C50C-407E-A947-70E740481C1C}">
                <a14:useLocalDpi xmlns="" xmlns:a14="http://schemas.microsoft.com/office/drawing/2010/main" val="0"/>
              </a:ext>
            </a:extLst>
          </a:blip>
          <a:stretch>
            <a:fillRect/>
          </a:stretch>
        </p:blipFill>
        <p:spPr>
          <a:xfrm>
            <a:off x="2377440" y="2440718"/>
            <a:ext cx="4389120" cy="3121152"/>
          </a:xfrm>
        </p:spPr>
      </p:pic>
    </p:spTree>
    <p:extLst>
      <p:ext uri="{BB962C8B-B14F-4D97-AF65-F5344CB8AC3E}">
        <p14:creationId xmlns="" xmlns:p14="http://schemas.microsoft.com/office/powerpoint/2010/main" val="159771388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t>6</a:t>
            </a:r>
            <a:r>
              <a:rPr lang="fr-FR" sz="2000" dirty="0" smtClean="0"/>
              <a:t> ex æquo – Au Sommet – Guillaume </a:t>
            </a:r>
            <a:r>
              <a:rPr lang="fr-FR" sz="2000" dirty="0" err="1" smtClean="0"/>
              <a:t>Magnier</a:t>
            </a:r>
            <a:r>
              <a:rPr lang="fr-FR" sz="2000" dirty="0" smtClean="0"/>
              <a:t> - Morestel</a:t>
            </a:r>
            <a:endParaRPr lang="fr-FR" sz="2000" dirty="0"/>
          </a:p>
        </p:txBody>
      </p:sp>
      <p:pic>
        <p:nvPicPr>
          <p:cNvPr id="4" name="Espace réservé du contenu 3"/>
          <p:cNvPicPr>
            <a:picLocks noGrp="1" noChangeAspect="1"/>
          </p:cNvPicPr>
          <p:nvPr>
            <p:ph idx="1"/>
          </p:nvPr>
        </p:nvPicPr>
        <p:blipFill>
          <a:blip r:embed="rId2" cstate="screen">
            <a:extLst>
              <a:ext uri="{28A0092B-C50C-407E-A947-70E740481C1C}">
                <a14:useLocalDpi xmlns="" xmlns:a14="http://schemas.microsoft.com/office/drawing/2010/main" val="0"/>
              </a:ext>
            </a:extLst>
          </a:blip>
          <a:stretch>
            <a:fillRect/>
          </a:stretch>
        </p:blipFill>
        <p:spPr>
          <a:xfrm>
            <a:off x="2377440" y="2050574"/>
            <a:ext cx="4389120" cy="3901440"/>
          </a:xfrm>
        </p:spPr>
      </p:pic>
    </p:spTree>
    <p:extLst>
      <p:ext uri="{BB962C8B-B14F-4D97-AF65-F5344CB8AC3E}">
        <p14:creationId xmlns="" xmlns:p14="http://schemas.microsoft.com/office/powerpoint/2010/main" val="108000353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8 ex æquo – Gorge bleue – </a:t>
            </a:r>
            <a:r>
              <a:rPr lang="fr-FR" sz="2000" dirty="0" err="1" smtClean="0"/>
              <a:t>Michele</a:t>
            </a:r>
            <a:r>
              <a:rPr lang="fr-FR" sz="2000" dirty="0" smtClean="0"/>
              <a:t> Van Eenoo – Aix les Bains</a:t>
            </a:r>
            <a:endParaRPr lang="fr-FR" sz="2000" dirty="0"/>
          </a:p>
        </p:txBody>
      </p:sp>
      <p:pic>
        <p:nvPicPr>
          <p:cNvPr id="4" name="Espace réservé du contenu 3"/>
          <p:cNvPicPr>
            <a:picLocks noGrp="1" noChangeAspect="1"/>
          </p:cNvPicPr>
          <p:nvPr>
            <p:ph idx="1"/>
          </p:nvPr>
        </p:nvPicPr>
        <p:blipFill>
          <a:blip r:embed="rId2" cstate="screen">
            <a:extLst>
              <a:ext uri="{28A0092B-C50C-407E-A947-70E740481C1C}">
                <a14:useLocalDpi xmlns="" xmlns:a14="http://schemas.microsoft.com/office/drawing/2010/main" val="0"/>
              </a:ext>
            </a:extLst>
          </a:blip>
          <a:stretch>
            <a:fillRect/>
          </a:stretch>
        </p:blipFill>
        <p:spPr>
          <a:xfrm>
            <a:off x="2377440" y="2050574"/>
            <a:ext cx="4389120" cy="3901440"/>
          </a:xfrm>
        </p:spPr>
      </p:pic>
    </p:spTree>
    <p:extLst>
      <p:ext uri="{BB962C8B-B14F-4D97-AF65-F5344CB8AC3E}">
        <p14:creationId xmlns="" xmlns:p14="http://schemas.microsoft.com/office/powerpoint/2010/main" val="106389873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8 ex æquo – Allée de peupliers – Jean Pierre </a:t>
            </a:r>
            <a:r>
              <a:rPr lang="fr-FR" sz="2000" dirty="0" err="1" smtClean="0"/>
              <a:t>Dupraz</a:t>
            </a:r>
            <a:r>
              <a:rPr lang="fr-FR" sz="2000" dirty="0" smtClean="0"/>
              <a:t> - Cognin</a:t>
            </a:r>
            <a:endParaRPr lang="fr-FR" sz="2000" dirty="0"/>
          </a:p>
        </p:txBody>
      </p:sp>
      <p:pic>
        <p:nvPicPr>
          <p:cNvPr id="4" name="Espace réservé du contenu 3"/>
          <p:cNvPicPr>
            <a:picLocks noGrp="1" noChangeAspect="1"/>
          </p:cNvPicPr>
          <p:nvPr>
            <p:ph idx="1"/>
          </p:nvPr>
        </p:nvPicPr>
        <p:blipFill>
          <a:blip r:embed="rId2" cstate="screen">
            <a:extLst>
              <a:ext uri="{28A0092B-C50C-407E-A947-70E740481C1C}">
                <a14:useLocalDpi xmlns="" xmlns:a14="http://schemas.microsoft.com/office/drawing/2010/main" val="0"/>
              </a:ext>
            </a:extLst>
          </a:blip>
          <a:stretch>
            <a:fillRect/>
          </a:stretch>
        </p:blipFill>
        <p:spPr>
          <a:xfrm>
            <a:off x="3481616" y="1825625"/>
            <a:ext cx="2180768" cy="4351338"/>
          </a:xfrm>
        </p:spPr>
      </p:pic>
    </p:spTree>
    <p:extLst>
      <p:ext uri="{BB962C8B-B14F-4D97-AF65-F5344CB8AC3E}">
        <p14:creationId xmlns="" xmlns:p14="http://schemas.microsoft.com/office/powerpoint/2010/main" val="1791959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ésentation1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Présentation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5251</TotalTime>
  <Words>3758</Words>
  <Application>Microsoft Office PowerPoint</Application>
  <PresentationFormat>Affichage à l'écran (4:3)</PresentationFormat>
  <Paragraphs>1448</Paragraphs>
  <Slides>136</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136</vt:i4>
      </vt:variant>
    </vt:vector>
  </HeadingPairs>
  <TitlesOfParts>
    <vt:vector size="138" baseType="lpstr">
      <vt:lpstr>Thème Office</vt:lpstr>
      <vt:lpstr>Feuille de calcul</vt:lpstr>
      <vt:lpstr>Assemblée Générale de l’UR11</vt:lpstr>
      <vt:lpstr>Diapositive 2</vt:lpstr>
      <vt:lpstr>Ordre du jour de l’AG :</vt:lpstr>
      <vt:lpstr>Rapport moral du Président</vt:lpstr>
      <vt:lpstr>Stages et formations</vt:lpstr>
      <vt:lpstr>Stages et formations</vt:lpstr>
      <vt:lpstr>Chabeuil</vt:lpstr>
      <vt:lpstr>Site internet  ur11.federation-photo.fr</vt:lpstr>
      <vt:lpstr>Site d’inscription FPF fpf.federation-photo.fr</vt:lpstr>
      <vt:lpstr>Site compétitions   http://outils.federation-photo.fr/concours/</vt:lpstr>
      <vt:lpstr>Autres points</vt:lpstr>
      <vt:lpstr>Autres points</vt:lpstr>
      <vt:lpstr>Jacques Vanneuville,  Commissaire Régional N&amp;B</vt:lpstr>
      <vt:lpstr>Régional papier Noir et Blanc</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Rapport pour   la Couleur Papier</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Rapport pour   les Concours Auteur (qualificatifs pour les Concours Nationaux 2016)</vt:lpstr>
      <vt:lpstr>Diapositive 63</vt:lpstr>
      <vt:lpstr>Diapositive 64</vt:lpstr>
      <vt:lpstr>Résultats nationaux  (Concours Régionaux 2014)</vt:lpstr>
      <vt:lpstr>Autres compétitions </vt:lpstr>
      <vt:lpstr>Autres compétitions </vt:lpstr>
      <vt:lpstr>Michel Vrahidès,  Commissaire Régional IP</vt:lpstr>
      <vt:lpstr>Images Projetées Monochrome (1)</vt:lpstr>
      <vt:lpstr>Images Projetées Monochrome (2)</vt:lpstr>
      <vt:lpstr>Images Projetées Monochrome (3)</vt:lpstr>
      <vt:lpstr>Images Projetées Monochrome (4)</vt:lpstr>
      <vt:lpstr>Images Projetées Couleur (1)</vt:lpstr>
      <vt:lpstr>Images Projetées Couleur (2)</vt:lpstr>
      <vt:lpstr>Images Projetées Couleur (3)</vt:lpstr>
      <vt:lpstr>Images Projetées Couleur (4)</vt:lpstr>
      <vt:lpstr>Images Projetées Couleur (5)</vt:lpstr>
      <vt:lpstr>Images Projetées Couleur (6)</vt:lpstr>
      <vt:lpstr>Images Projetées Couleur (7)</vt:lpstr>
      <vt:lpstr>Images Projetées Couleur (8)</vt:lpstr>
      <vt:lpstr>Prix d’Auteurs I P   (1)</vt:lpstr>
      <vt:lpstr>Prix d’Auteurs I P   (2)</vt:lpstr>
      <vt:lpstr>En conclusion IP 2014-2015</vt:lpstr>
      <vt:lpstr>Concours régional nature 2015</vt:lpstr>
      <vt:lpstr>Déroulement des jugements</vt:lpstr>
      <vt:lpstr>Participation Image Projetée nature</vt:lpstr>
      <vt:lpstr>Participation Couleur Papier nature   </vt:lpstr>
      <vt:lpstr>Participation</vt:lpstr>
      <vt:lpstr>Les juges en action</vt:lpstr>
      <vt:lpstr>Les 10 meilleures photos    Image Projetée nature</vt:lpstr>
      <vt:lpstr>1 – Force naturelle – Françoise  Dauchy - Biviers </vt:lpstr>
      <vt:lpstr>2 – Hauteur – Emmanuelle Régent - Biviers</vt:lpstr>
      <vt:lpstr>3 ex æquo – Hiver – Lionel Canova - Cognin</vt:lpstr>
      <vt:lpstr>3 ex æquo – Mimi la Fourmi – Timothée Boisseau - Biviers</vt:lpstr>
      <vt:lpstr>5 – Girafe’s Sunrise – Jean-Luc Garcette – Aix les Bains</vt:lpstr>
      <vt:lpstr>6 ex æquo – La vague – Katia Antonoff – St Marcel Bel Accueil</vt:lpstr>
      <vt:lpstr>6 ex æquo – Au Sommet – Guillaume Magnier - Morestel</vt:lpstr>
      <vt:lpstr>8 ex æquo – Gorge bleue – Michele Van Eenoo – Aix les Bains</vt:lpstr>
      <vt:lpstr>8 ex æquo – Allée de peupliers – Jean Pierre Dupraz - Cognin</vt:lpstr>
      <vt:lpstr>8 ex æquo – pavots – Jean Charles Demeure - Biviers</vt:lpstr>
      <vt:lpstr>Les 10 meilleures photos    Couleur Papier nature</vt:lpstr>
      <vt:lpstr>1 – Clair obscur – Michel Accary –Méliès Chambéry</vt:lpstr>
      <vt:lpstr>2 – Gazé – Sophie Pichon – Méliès Chambéry</vt:lpstr>
      <vt:lpstr>3 ex æquo – Cornue – Philippe Vallet – Aix les Bains</vt:lpstr>
      <vt:lpstr>3 ex æquo – Machaon – Sophie Pichon – Méliès  Chambéry</vt:lpstr>
      <vt:lpstr>3 ex æquo – Je suis là – Michel Bonneau - Larringes</vt:lpstr>
      <vt:lpstr>6 ex æquo – Sphinx – Sophie Pichon – Méliès Chambéry</vt:lpstr>
      <vt:lpstr>6 ex æquo – Du haut de mon arbre – Eliane Rossillon - Biviers</vt:lpstr>
      <vt:lpstr>6 ex æquo – Sous la neige – Jean François Bouillet – St Maurice l’Exil</vt:lpstr>
      <vt:lpstr>9 – Combat – Michel Accary – Méliès Chambéry </vt:lpstr>
      <vt:lpstr>9 ex æquo – Aigrette dorée – Guillaume Roche - Cognin</vt:lpstr>
      <vt:lpstr>Patrick Rottiers,  Commissaire Régional Audiovisuel </vt:lpstr>
      <vt:lpstr>Rapport du commissaire Audiovisuel</vt:lpstr>
      <vt:lpstr>L’audiovisuel en Rhône-Alpes</vt:lpstr>
      <vt:lpstr>L’audiovisuel en Rhône-Alpes</vt:lpstr>
      <vt:lpstr>Les concours nationaux</vt:lpstr>
      <vt:lpstr>Diapositive 117</vt:lpstr>
      <vt:lpstr>L’AV dans les clubs</vt:lpstr>
      <vt:lpstr>L’AV dans les clubs</vt:lpstr>
      <vt:lpstr>L’AV dans les clubs</vt:lpstr>
      <vt:lpstr>Objectifs</vt:lpstr>
      <vt:lpstr>Vote</vt:lpstr>
      <vt:lpstr>Clubs de l’UR11 qualifiés en CN</vt:lpstr>
      <vt:lpstr>Classement combiné</vt:lpstr>
      <vt:lpstr>Diapositive 125</vt:lpstr>
      <vt:lpstr>Trésorerie</vt:lpstr>
      <vt:lpstr>Diapositive 127</vt:lpstr>
      <vt:lpstr>Prévisionnel</vt:lpstr>
      <vt:lpstr>Vote</vt:lpstr>
      <vt:lpstr>Elections  Renouvellement des  membres du CA</vt:lpstr>
      <vt:lpstr>CA</vt:lpstr>
      <vt:lpstr>Vote</vt:lpstr>
      <vt:lpstr>Calendrier des compétitions régionales 2016</vt:lpstr>
      <vt:lpstr>Questions ? (Aucune à ce jour) </vt:lpstr>
      <vt:lpstr>Remise des prix </vt:lpstr>
      <vt:lpstr>Présentation des logiciels  PhotoDirector et PowerDirector par la société PA Pro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Dominique GASTALDI</dc:creator>
  <cp:lastModifiedBy>Windows</cp:lastModifiedBy>
  <cp:revision>203</cp:revision>
  <dcterms:created xsi:type="dcterms:W3CDTF">2013-11-12T18:05:42Z</dcterms:created>
  <dcterms:modified xsi:type="dcterms:W3CDTF">2015-11-28T15:44:56Z</dcterms:modified>
</cp:coreProperties>
</file>